
<file path=[Content_Types].xml><?xml version="1.0" encoding="utf-8"?>
<Types xmlns="http://schemas.openxmlformats.org/package/2006/content-types">
  <Default ContentType="image/png" Extension="png"/>
  <Default ContentType="image/jpeg" Extension="jpeg"/>
  <Default ContentType="image/x-wmf" Extension="wmf"/>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79" r:id="rId5"/>
    <p:sldId id="280" r:id="rId6"/>
    <p:sldId id="260" r:id="rId7"/>
    <p:sldId id="281" r:id="rId8"/>
    <p:sldId id="282" r:id="rId9"/>
    <p:sldId id="283" r:id="rId10"/>
    <p:sldId id="284" r:id="rId11"/>
    <p:sldId id="285" r:id="rId12"/>
    <p:sldId id="286" r:id="rId13"/>
    <p:sldId id="287" r:id="rId14"/>
    <p:sldId id="288" r:id="rId15"/>
    <p:sldId id="289" r:id="rId16"/>
    <p:sldId id="261" r:id="rId17"/>
    <p:sldId id="262" r:id="rId18"/>
    <p:sldId id="263" r:id="rId19"/>
    <p:sldId id="270" r:id="rId20"/>
    <p:sldId id="265" r:id="rId21"/>
    <p:sldId id="266" r:id="rId22"/>
    <p:sldId id="264" r:id="rId23"/>
    <p:sldId id="269" r:id="rId24"/>
    <p:sldId id="267" r:id="rId25"/>
    <p:sldId id="268" r:id="rId26"/>
    <p:sldId id="271" r:id="rId27"/>
    <p:sldId id="272" r:id="rId28"/>
    <p:sldId id="273" r:id="rId29"/>
    <p:sldId id="274" r:id="rId30"/>
    <p:sldId id="275" r:id="rId31"/>
    <p:sldId id="276" r:id="rId32"/>
    <p:sldId id="277" r:id="rId33"/>
    <p:sldId id="27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10" autoAdjust="0"/>
    <p:restoredTop sz="92604" autoAdjust="0"/>
  </p:normalViewPr>
  <p:slideViewPr>
    <p:cSldViewPr>
      <p:cViewPr varScale="1">
        <p:scale>
          <a:sx n="64" d="100"/>
          <a:sy n="64" d="100"/>
        </p:scale>
        <p:origin x="-8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202F70-1035-45D6-8D3D-48C5684FCE91}" type="datetimeFigureOut">
              <a:rPr lang="en-US" smtClean="0"/>
              <a:pPr/>
              <a:t>9/22/2018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293631-09A4-4A53-84EB-4EADF58E4ACA}" type="slidenum">
              <a:rPr lang="en-US" smtClean="0"/>
              <a:pPr/>
              <a:t>‹#›</a:t>
            </a:fld>
            <a:endParaRPr lang="en-US"/>
          </a:p>
        </p:txBody>
      </p:sp>
    </p:spTree>
    <p:extLst>
      <p:ext uri="{BB962C8B-B14F-4D97-AF65-F5344CB8AC3E}">
        <p14:creationId xmlns:p14="http://schemas.microsoft.com/office/powerpoint/2010/main" val="696402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bwMode="auto">
          <a:xfrm>
            <a:off x="1155700" y="701675"/>
            <a:ext cx="4546600" cy="34099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
        <p:nvSpPr>
          <p:cNvPr id="4096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B683D361-84F8-4CB6-89C6-7172623AD65F}" type="slidenum">
              <a:rPr lang="en-US" sz="1200"/>
              <a:pPr eaLnBrk="1" hangingPunct="1"/>
              <a:t>12</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bwMode="auto">
          <a:xfrm>
            <a:off x="1155700" y="701675"/>
            <a:ext cx="4546600" cy="34099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
        <p:nvSpPr>
          <p:cNvPr id="4301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F869A3A3-1446-4E8A-87F5-E6934A83BE06}" type="slidenum">
              <a:rPr lang="en-US" sz="1200"/>
              <a:pPr eaLnBrk="1" hangingPunct="1"/>
              <a:t>13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xfrm>
            <a:off x="1155700" y="701675"/>
            <a:ext cx="4546600" cy="34099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
        <p:nvSpPr>
          <p:cNvPr id="4506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4507A8C9-EB83-4E9C-AC22-E47C2D992A5B}" type="slidenum">
              <a:rPr lang="en-US" sz="1200"/>
              <a:pPr eaLnBrk="1" hangingPunct="1"/>
              <a:t>14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bwMode="auto">
          <a:xfrm>
            <a:off x="1155700" y="701675"/>
            <a:ext cx="4546600" cy="34099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
        <p:nvSpPr>
          <p:cNvPr id="4915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FD7D8C38-A2CF-4891-8332-B7B2E5FF3A3B}" type="slidenum">
              <a:rPr lang="en-US" sz="1200"/>
              <a:pPr eaLnBrk="1" hangingPunct="1"/>
              <a:t>15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C9C5D4-689E-4321-9630-C428182A83EF}" type="slidenum">
              <a:rPr lang="en-US" smtClean="0"/>
              <a:pPr/>
              <a:t>16</a:t>
            </a:fld>
            <a:endParaRPr lang="en-US"/>
          </a:p>
        </p:txBody>
      </p:sp>
    </p:spTree>
    <p:extLst>
      <p:ext uri="{BB962C8B-B14F-4D97-AF65-F5344CB8AC3E}">
        <p14:creationId xmlns:p14="http://schemas.microsoft.com/office/powerpoint/2010/main" val="2789763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 Owl extends RDFS to allow for the expression of complex relationships between</a:t>
            </a:r>
          </a:p>
          <a:p>
            <a:r>
              <a:rPr lang="en-US" sz="1200" kern="1200" dirty="0" smtClean="0">
                <a:solidFill>
                  <a:schemeClr val="tx1"/>
                </a:solidFill>
                <a:latin typeface="+mn-lt"/>
                <a:ea typeface="+mn-ea"/>
                <a:cs typeface="+mn-cs"/>
              </a:rPr>
              <a:t>different RDFS classes and of more precise constraints on specific classes and</a:t>
            </a:r>
          </a:p>
          <a:p>
            <a:r>
              <a:rPr lang="en-US" sz="1200" kern="1200" dirty="0" smtClean="0">
                <a:solidFill>
                  <a:schemeClr val="tx1"/>
                </a:solidFill>
                <a:latin typeface="+mn-lt"/>
                <a:ea typeface="+mn-ea"/>
                <a:cs typeface="+mn-cs"/>
              </a:rPr>
              <a:t>properties. Example of these include: - the means to limit the properties of classes with</a:t>
            </a:r>
          </a:p>
          <a:p>
            <a:r>
              <a:rPr lang="en-US" sz="1200" kern="1200" dirty="0" smtClean="0">
                <a:solidFill>
                  <a:schemeClr val="tx1"/>
                </a:solidFill>
                <a:latin typeface="+mn-lt"/>
                <a:ea typeface="+mn-ea"/>
                <a:cs typeface="+mn-cs"/>
              </a:rPr>
              <a:t>respect to number and type, - the means to infer that items with various properties are</a:t>
            </a:r>
          </a:p>
          <a:p>
            <a:r>
              <a:rPr lang="en-US" sz="1200" kern="1200" dirty="0" smtClean="0">
                <a:solidFill>
                  <a:schemeClr val="tx1"/>
                </a:solidFill>
                <a:latin typeface="+mn-lt"/>
                <a:ea typeface="+mn-ea"/>
                <a:cs typeface="+mn-cs"/>
              </a:rPr>
              <a:t>members of a particular class - the means to determine if all members of a class will</a:t>
            </a:r>
          </a:p>
          <a:p>
            <a:r>
              <a:rPr lang="en-US" sz="1200" kern="1200" dirty="0" smtClean="0">
                <a:solidFill>
                  <a:schemeClr val="tx1"/>
                </a:solidFill>
                <a:latin typeface="+mn-lt"/>
                <a:ea typeface="+mn-ea"/>
                <a:cs typeface="+mn-cs"/>
              </a:rPr>
              <a:t>have a particular property, or if only some of them might - the means to distinguish </a:t>
            </a:r>
            <a:r>
              <a:rPr lang="en-US" sz="1200" kern="1200" dirty="0" err="1" smtClean="0">
                <a:solidFill>
                  <a:schemeClr val="tx1"/>
                </a:solidFill>
                <a:latin typeface="+mn-lt"/>
                <a:ea typeface="+mn-ea"/>
                <a:cs typeface="+mn-cs"/>
              </a:rPr>
              <a:t>oneto</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one from many-to-one or one-to-many relationships, allowing the "foreign keys" of a</a:t>
            </a:r>
          </a:p>
          <a:p>
            <a:r>
              <a:rPr lang="en-US" sz="1200" kern="1200" dirty="0" smtClean="0">
                <a:solidFill>
                  <a:schemeClr val="tx1"/>
                </a:solidFill>
                <a:latin typeface="+mn-lt"/>
                <a:ea typeface="+mn-ea"/>
                <a:cs typeface="+mn-cs"/>
              </a:rPr>
              <a:t>database to be represented in an ontology - the means to express relationships</a:t>
            </a:r>
          </a:p>
          <a:p>
            <a:r>
              <a:rPr lang="en-US" sz="1200" kern="1200" dirty="0" smtClean="0">
                <a:solidFill>
                  <a:schemeClr val="tx1"/>
                </a:solidFill>
                <a:latin typeface="+mn-lt"/>
                <a:ea typeface="+mn-ea"/>
                <a:cs typeface="+mn-cs"/>
              </a:rPr>
              <a:t>between classes defined in different documents across the web, - the means to</a:t>
            </a:r>
          </a:p>
          <a:p>
            <a:r>
              <a:rPr lang="en-US" sz="1200" kern="1200" dirty="0" smtClean="0">
                <a:solidFill>
                  <a:schemeClr val="tx1"/>
                </a:solidFill>
                <a:latin typeface="+mn-lt"/>
                <a:ea typeface="+mn-ea"/>
                <a:cs typeface="+mn-cs"/>
              </a:rPr>
              <a:t>construct new classes out of the unions, intersections and complements of other</a:t>
            </a:r>
          </a:p>
          <a:p>
            <a:r>
              <a:rPr lang="en-US" sz="1200" kern="1200" dirty="0" smtClean="0">
                <a:solidFill>
                  <a:schemeClr val="tx1"/>
                </a:solidFill>
                <a:latin typeface="+mn-lt"/>
                <a:ea typeface="+mn-ea"/>
                <a:cs typeface="+mn-cs"/>
              </a:rPr>
              <a:t>classes, and - the means to constrain range and domain to specific class/property</a:t>
            </a:r>
          </a:p>
          <a:p>
            <a:r>
              <a:rPr lang="en-US" sz="1200" kern="1200" dirty="0" smtClean="0">
                <a:solidFill>
                  <a:schemeClr val="tx1"/>
                </a:solidFill>
                <a:latin typeface="+mn-lt"/>
                <a:ea typeface="+mn-ea"/>
                <a:cs typeface="+mn-cs"/>
              </a:rPr>
              <a:t>combinations.</a:t>
            </a:r>
            <a:endParaRPr lang="en"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5293631-09A4-4A53-84EB-4EADF58E4ACA}" type="slidenum">
              <a:rPr lang="en-US" smtClean="0"/>
              <a:pPr/>
              <a:t>17</a:t>
            </a:fld>
            <a:endParaRPr lang="en-US"/>
          </a:p>
        </p:txBody>
      </p:sp>
    </p:spTree>
    <p:extLst>
      <p:ext uri="{BB962C8B-B14F-4D97-AF65-F5344CB8AC3E}">
        <p14:creationId xmlns:p14="http://schemas.microsoft.com/office/powerpoint/2010/main" val="1134701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OWL 2 extends the W3C OWL Web Ontology Language with a small but useful set of features that have been requested by users, for which effective reasoning algorithms are now available, and those OWL tool developers are willing to support. The new features include extra syntactic sugar, additional property and qualified cardinality constructors, extended </a:t>
            </a:r>
            <a:r>
              <a:rPr lang="en-US" sz="1200" b="0" i="0" kern="1200" dirty="0" err="1" smtClean="0">
                <a:solidFill>
                  <a:schemeClr val="tx1"/>
                </a:solidFill>
                <a:effectLst/>
                <a:latin typeface="+mn-lt"/>
                <a:ea typeface="+mn-ea"/>
                <a:cs typeface="+mn-cs"/>
              </a:rPr>
              <a:t>datatypes</a:t>
            </a:r>
            <a:r>
              <a:rPr lang="en-US" sz="1200" b="0" i="0" kern="1200" dirty="0" smtClean="0">
                <a:solidFill>
                  <a:schemeClr val="tx1"/>
                </a:solidFill>
                <a:effectLst/>
                <a:latin typeface="+mn-lt"/>
                <a:ea typeface="+mn-ea"/>
                <a:cs typeface="+mn-cs"/>
              </a:rPr>
              <a:t> support, simple meta-</a:t>
            </a:r>
            <a:r>
              <a:rPr lang="en-US" sz="1200" b="0" i="0" kern="1200" dirty="0" err="1" smtClean="0">
                <a:solidFill>
                  <a:schemeClr val="tx1"/>
                </a:solidFill>
                <a:effectLst/>
                <a:latin typeface="+mn-lt"/>
                <a:ea typeface="+mn-ea"/>
                <a:cs typeface="+mn-cs"/>
              </a:rPr>
              <a:t>modelling</a:t>
            </a:r>
            <a:r>
              <a:rPr lang="en-US" sz="1200" b="0" i="0" kern="1200" dirty="0" smtClean="0">
                <a:solidFill>
                  <a:schemeClr val="tx1"/>
                </a:solidFill>
                <a:effectLst/>
                <a:latin typeface="+mn-lt"/>
                <a:ea typeface="+mn-ea"/>
                <a:cs typeface="+mn-cs"/>
              </a:rPr>
              <a:t>, and extended annotations.</a:t>
            </a:r>
            <a:endParaRPr lang="en-US" dirty="0"/>
          </a:p>
        </p:txBody>
      </p:sp>
      <p:sp>
        <p:nvSpPr>
          <p:cNvPr id="4" name="Slide Number Placeholder 3"/>
          <p:cNvSpPr>
            <a:spLocks noGrp="1"/>
          </p:cNvSpPr>
          <p:nvPr>
            <p:ph type="sldNum" sz="quarter" idx="10"/>
          </p:nvPr>
        </p:nvSpPr>
        <p:spPr/>
        <p:txBody>
          <a:bodyPr/>
          <a:lstStyle/>
          <a:p>
            <a:fld id="{15293631-09A4-4A53-84EB-4EADF58E4ACA}" type="slidenum">
              <a:rPr lang="en-US" smtClean="0"/>
              <a:pPr/>
              <a:t>22</a:t>
            </a:fld>
            <a:endParaRPr lang="en-US"/>
          </a:p>
        </p:txBody>
      </p:sp>
    </p:spTree>
    <p:extLst>
      <p:ext uri="{BB962C8B-B14F-4D97-AF65-F5344CB8AC3E}">
        <p14:creationId xmlns:p14="http://schemas.microsoft.com/office/powerpoint/2010/main" val="1288868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791200" cy="457200"/>
          </a:xfrm>
        </p:spPr>
        <p:txBody>
          <a:bodyPr/>
          <a:lstStyle/>
          <a:p>
            <a:r>
              <a:rPr lang="en-US" smtClean="0"/>
              <a:t>Click to edit Master title style</a:t>
            </a:r>
            <a:endParaRPr lang="en-US"/>
          </a:p>
        </p:txBody>
      </p:sp>
      <p:sp>
        <p:nvSpPr>
          <p:cNvPr id="5" name="Content Placeholder 2"/>
          <p:cNvSpPr>
            <a:spLocks noGrp="1"/>
          </p:cNvSpPr>
          <p:nvPr>
            <p:ph idx="1"/>
          </p:nvPr>
        </p:nvSpPr>
        <p:spPr>
          <a:xfrm>
            <a:off x="457200" y="1600200"/>
            <a:ext cx="8229600" cy="4525963"/>
          </a:xfrm>
        </p:spPr>
        <p:txBody>
          <a:bodyPr/>
          <a:lstStyle>
            <a:lvl1pPr>
              <a:defRPr sz="1900"/>
            </a:lvl1pPr>
            <a:lvl2pPr>
              <a:defRPr sz="1500"/>
            </a:lvl2pPr>
            <a:lvl3pPr>
              <a:defRPr sz="1300"/>
            </a:lvl3pPr>
            <a:lvl4pPr>
              <a:defRPr sz="1100"/>
            </a:lvl4pPr>
            <a:lvl5pPr>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fld id="{BF59038E-4D9D-4F56-98D6-8F76289E8680}" type="slidenum">
              <a:rPr lang="en-US"/>
              <a:pPr/>
              <a:t>‹#›</a:t>
            </a:fld>
            <a:endParaRPr lang="en-US"/>
          </a:p>
        </p:txBody>
      </p:sp>
    </p:spTree>
    <p:extLst>
      <p:ext uri="{BB962C8B-B14F-4D97-AF65-F5344CB8AC3E}">
        <p14:creationId xmlns:p14="http://schemas.microsoft.com/office/powerpoint/2010/main" val="139889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arget="../media/image9.jpeg" Type="http://schemas.openxmlformats.org/officeDocument/2006/relationships/image"/><Relationship Id="rId2" Target="../media/image8.png" Type="http://schemas.openxmlformats.org/officeDocument/2006/relationships/image"/><Relationship Id="rId1" Target="../slideLayouts/slideLayout4.xml" Type="http://schemas.openxmlformats.org/officeDocument/2006/relationships/slideLayout"/></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30.xml"/><Relationship Id="rId1" Type="http://schemas.openxmlformats.org/officeDocument/2006/relationships/slideLayout" Target="../slideLayouts/slideLayout2.xml"/><Relationship Id="rId5" Type="http://schemas.openxmlformats.org/officeDocument/2006/relationships/slide" Target="slide31.xml"/><Relationship Id="rId4" Type="http://schemas.openxmlformats.org/officeDocument/2006/relationships/slide" Target="slide28.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0"/>
            <a:ext cx="8077200" cy="5332520"/>
          </a:xfrm>
          <a:prstGeom prst="rect">
            <a:avLst/>
          </a:prstGeom>
        </p:spPr>
      </p:pic>
      <p:sp>
        <p:nvSpPr>
          <p:cNvPr id="2" name="Title 1"/>
          <p:cNvSpPr>
            <a:spLocks noGrp="1"/>
          </p:cNvSpPr>
          <p:nvPr>
            <p:ph type="ctrTitle"/>
          </p:nvPr>
        </p:nvSpPr>
        <p:spPr>
          <a:xfrm>
            <a:off x="685800" y="2209800"/>
            <a:ext cx="7772400" cy="1470025"/>
          </a:xfrm>
        </p:spPr>
        <p:txBody>
          <a:bodyPr>
            <a:normAutofit/>
          </a:bodyPr>
          <a:lstStyle/>
          <a:p>
            <a:r>
              <a:rPr lang="en-US" sz="6000" b="1" dirty="0" smtClean="0">
                <a:effectLst>
                  <a:outerShdw blurRad="38100" dist="38100" dir="2700000" algn="tl">
                    <a:srgbClr val="000000">
                      <a:alpha val="43137"/>
                    </a:srgbClr>
                  </a:outerShdw>
                </a:effectLst>
                <a:latin typeface="Arial Black" pitchFamily="34" charset="0"/>
              </a:rPr>
              <a:t>ONTOLOGY</a:t>
            </a:r>
            <a:endParaRPr lang="en-US" sz="6000" b="1" dirty="0">
              <a:effectLst>
                <a:outerShdw blurRad="38100" dist="38100" dir="2700000" algn="tl">
                  <a:srgbClr val="000000">
                    <a:alpha val="43137"/>
                  </a:srgbClr>
                </a:outerShdw>
              </a:effectLst>
              <a:latin typeface="Arial Black" pitchFamily="34" charset="0"/>
            </a:endParaRPr>
          </a:p>
        </p:txBody>
      </p:sp>
      <p:sp>
        <p:nvSpPr>
          <p:cNvPr id="7" name="Subtitle 2"/>
          <p:cNvSpPr txBox="1">
            <a:spLocks/>
          </p:cNvSpPr>
          <p:nvPr/>
        </p:nvSpPr>
        <p:spPr bwMode="auto">
          <a:xfrm>
            <a:off x="1447800" y="5040868"/>
            <a:ext cx="64008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ctr"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rgbClr val="0070C0"/>
              </a:solidFill>
              <a:effectLst/>
              <a:uLnTx/>
              <a:uFillTx/>
              <a:latin typeface="+mn-lt"/>
              <a:ea typeface="+mn-ea"/>
              <a:cs typeface="+mn-cs"/>
            </a:endParaRPr>
          </a:p>
          <a:p>
            <a:pPr marR="0" lvl="0" algn="ctr" defTabSz="914400" rtl="0" eaLnBrk="1" fontAlgn="base" latinLnBrk="0" hangingPunct="1">
              <a:lnSpc>
                <a:spcPct val="100000"/>
              </a:lnSpc>
              <a:spcBef>
                <a:spcPct val="20000"/>
              </a:spcBef>
              <a:spcAft>
                <a:spcPct val="0"/>
              </a:spcAft>
              <a:buClrTx/>
              <a:buSzTx/>
              <a:tabLst/>
              <a:defRPr/>
            </a:pPr>
            <a:r>
              <a:rPr kumimoji="0" lang="en-US" sz="3200" b="1" i="0" u="none" strike="noStrike" kern="0" cap="none" spc="0" normalizeH="0" baseline="0" noProof="0" dirty="0" smtClean="0">
                <a:ln>
                  <a:noFill/>
                </a:ln>
                <a:solidFill>
                  <a:srgbClr val="00B0F0"/>
                </a:solidFill>
                <a:effectLst/>
                <a:uLnTx/>
                <a:uFillTx/>
                <a:latin typeface="Batang" pitchFamily="18" charset="-127"/>
                <a:ea typeface="Batang" pitchFamily="18" charset="-127"/>
                <a:cs typeface="+mn-cs"/>
              </a:rPr>
              <a:t>Dr. </a:t>
            </a:r>
            <a:r>
              <a:rPr kumimoji="0" lang="en-US" sz="3200" b="1" i="0" u="none" strike="noStrike" kern="0" cap="none" spc="0" normalizeH="0" baseline="0" noProof="0" dirty="0" err="1" smtClean="0">
                <a:ln>
                  <a:noFill/>
                </a:ln>
                <a:solidFill>
                  <a:srgbClr val="00B0F0"/>
                </a:solidFill>
                <a:effectLst/>
                <a:uLnTx/>
                <a:uFillTx/>
                <a:latin typeface="Batang" pitchFamily="18" charset="-127"/>
                <a:ea typeface="Batang" pitchFamily="18" charset="-127"/>
                <a:cs typeface="+mn-cs"/>
              </a:rPr>
              <a:t>Abdulhussein</a:t>
            </a:r>
            <a:r>
              <a:rPr kumimoji="0" lang="en-US" sz="3200" b="1" i="0" u="none" strike="noStrike" kern="0" cap="none" spc="0" normalizeH="0" baseline="0" noProof="0" dirty="0" smtClean="0">
                <a:ln>
                  <a:noFill/>
                </a:ln>
                <a:solidFill>
                  <a:srgbClr val="00B0F0"/>
                </a:solidFill>
                <a:effectLst/>
                <a:uLnTx/>
                <a:uFillTx/>
                <a:latin typeface="Batang" pitchFamily="18" charset="-127"/>
                <a:ea typeface="Batang" pitchFamily="18" charset="-127"/>
                <a:cs typeface="+mn-cs"/>
              </a:rPr>
              <a:t> M. Abdullah</a:t>
            </a:r>
          </a:p>
          <a:p>
            <a:pPr marL="342900" marR="0" lvl="0" indent="-342900" algn="ctr"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a:ln>
                <a:noFill/>
              </a:ln>
              <a:solidFill>
                <a:srgbClr val="0070C0"/>
              </a:solidFill>
              <a:effectLst/>
              <a:uLnTx/>
              <a:uFillTx/>
              <a:latin typeface="+mn-lt"/>
              <a:ea typeface="+mn-ea"/>
              <a:cs typeface="+mn-cs"/>
            </a:endParaRPr>
          </a:p>
        </p:txBody>
      </p:sp>
      <p:sp>
        <p:nvSpPr>
          <p:cNvPr id="8" name="Rectangle 7"/>
          <p:cNvSpPr/>
          <p:nvPr/>
        </p:nvSpPr>
        <p:spPr>
          <a:xfrm>
            <a:off x="2594892" y="5269468"/>
            <a:ext cx="3577308" cy="369332"/>
          </a:xfrm>
          <a:prstGeom prst="rect">
            <a:avLst/>
          </a:prstGeom>
        </p:spPr>
        <p:txBody>
          <a:bodyPr wrap="square">
            <a:spAutoFit/>
          </a:bodyPr>
          <a:lstStyle/>
          <a:p>
            <a:pPr marL="342900" lvl="0" indent="-342900" algn="ctr" fontAlgn="base">
              <a:spcBef>
                <a:spcPct val="20000"/>
              </a:spcBef>
              <a:spcAft>
                <a:spcPct val="0"/>
              </a:spcAft>
              <a:defRPr/>
            </a:pPr>
            <a:r>
              <a:rPr lang="en-US" b="1" kern="0" dirty="0" smtClean="0">
                <a:solidFill>
                  <a:srgbClr val="FFFF00"/>
                </a:solidFill>
              </a:rPr>
              <a:t>1</a:t>
            </a:r>
            <a:r>
              <a:rPr lang="en-US" b="1" kern="0" baseline="30000" dirty="0" smtClean="0">
                <a:solidFill>
                  <a:srgbClr val="FFFF00"/>
                </a:solidFill>
              </a:rPr>
              <a:t>st</a:t>
            </a:r>
            <a:r>
              <a:rPr lang="en-US" b="1" kern="0" dirty="0" smtClean="0">
                <a:solidFill>
                  <a:srgbClr val="FFFF00"/>
                </a:solidFill>
              </a:rPr>
              <a:t>  </a:t>
            </a:r>
            <a:r>
              <a:rPr lang="en-US" b="1" kern="0" dirty="0">
                <a:solidFill>
                  <a:srgbClr val="FFFF00"/>
                </a:solidFill>
              </a:rPr>
              <a:t>semester </a:t>
            </a:r>
            <a:r>
              <a:rPr lang="en-US" b="1" kern="0" dirty="0" smtClean="0">
                <a:solidFill>
                  <a:srgbClr val="FFFF00"/>
                </a:solidFill>
              </a:rPr>
              <a:t>2018-2019</a:t>
            </a:r>
            <a:endParaRPr lang="en-US" b="1" kern="0" dirty="0">
              <a:solidFill>
                <a:srgbClr val="FFFF00"/>
              </a:solidFill>
            </a:endParaRPr>
          </a:p>
        </p:txBody>
      </p:sp>
      <p:sp>
        <p:nvSpPr>
          <p:cNvPr id="9" name="TextBox 8"/>
          <p:cNvSpPr txBox="1"/>
          <p:nvPr/>
        </p:nvSpPr>
        <p:spPr>
          <a:xfrm>
            <a:off x="1371600" y="6412468"/>
            <a:ext cx="6705600" cy="369332"/>
          </a:xfrm>
          <a:prstGeom prst="rect">
            <a:avLst/>
          </a:prstGeom>
          <a:noFill/>
        </p:spPr>
        <p:txBody>
          <a:bodyPr wrap="square" rtlCol="0">
            <a:spAutoFit/>
          </a:bodyPr>
          <a:lstStyle/>
          <a:p>
            <a:pPr algn="ctr"/>
            <a:r>
              <a:rPr lang="en-US" dirty="0" smtClean="0"/>
              <a:t>Computer Science Dept., College of </a:t>
            </a:r>
            <a:r>
              <a:rPr lang="en-US" dirty="0" smtClean="0"/>
              <a:t>CS &amp; IT, </a:t>
            </a:r>
            <a:r>
              <a:rPr lang="en-US" dirty="0" err="1" smtClean="0"/>
              <a:t>Basrah</a:t>
            </a:r>
            <a:r>
              <a:rPr lang="en-US" dirty="0" smtClean="0"/>
              <a:t> University</a:t>
            </a:r>
            <a:endParaRPr lang="en-US" dirty="0"/>
          </a:p>
        </p:txBody>
      </p:sp>
      <p:sp>
        <p:nvSpPr>
          <p:cNvPr id="11" name="TextBox 10"/>
          <p:cNvSpPr txBox="1"/>
          <p:nvPr/>
        </p:nvSpPr>
        <p:spPr>
          <a:xfrm rot="2730146">
            <a:off x="6959887" y="830669"/>
            <a:ext cx="2438400" cy="523220"/>
          </a:xfrm>
          <a:prstGeom prst="rect">
            <a:avLst/>
          </a:prstGeom>
          <a:noFill/>
        </p:spPr>
        <p:txBody>
          <a:bodyPr wrap="square" rtlCol="0">
            <a:spAutoFit/>
          </a:bodyPr>
          <a:lstStyle/>
          <a:p>
            <a:r>
              <a:rPr lang="en-US" sz="2800" b="1" dirty="0" smtClean="0">
                <a:solidFill>
                  <a:srgbClr val="FFFF00"/>
                </a:solidFill>
              </a:rPr>
              <a:t>Lecture # </a:t>
            </a:r>
            <a:r>
              <a:rPr lang="en-US" sz="2800" b="1" dirty="0" smtClean="0">
                <a:solidFill>
                  <a:srgbClr val="FFFF00"/>
                </a:solidFill>
              </a:rPr>
              <a:t>2</a:t>
            </a:r>
            <a:endParaRPr lang="en-US" sz="2800" b="1" dirty="0">
              <a:solidFill>
                <a:srgbClr val="FFFF00"/>
              </a:solidFill>
            </a:endParaRPr>
          </a:p>
        </p:txBody>
      </p:sp>
    </p:spTree>
    <p:extLst>
      <p:ext uri="{BB962C8B-B14F-4D97-AF65-F5344CB8AC3E}">
        <p14:creationId xmlns:p14="http://schemas.microsoft.com/office/powerpoint/2010/main" val="1634114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solidFill>
            <a:srgbClr val="92D050"/>
          </a:solidFill>
        </p:spPr>
        <p:txBody>
          <a:bodyPr/>
          <a:lstStyle/>
          <a:p>
            <a:r>
              <a:rPr lang="en-GB" dirty="0"/>
              <a:t>Example Ontology</a:t>
            </a:r>
            <a:endParaRPr lang="en-US" dirty="0"/>
          </a:p>
        </p:txBody>
      </p:sp>
      <p:pic>
        <p:nvPicPr>
          <p:cNvPr id="661508" name="Picture 4" descr="oiled"/>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1524000"/>
            <a:ext cx="8077200" cy="50767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89912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a:solidFill>
            <a:srgbClr val="92D050"/>
          </a:solidFill>
        </p:spPr>
        <p:txBody>
          <a:bodyPr/>
          <a:lstStyle/>
          <a:p>
            <a:r>
              <a:rPr lang="de-AT" dirty="0" smtClean="0"/>
              <a:t>Motivation</a:t>
            </a:r>
            <a:endParaRPr lang="en-US" dirty="0" smtClean="0"/>
          </a:p>
        </p:txBody>
      </p:sp>
      <p:sp>
        <p:nvSpPr>
          <p:cNvPr id="22531" name="Content Placeholder 4"/>
          <p:cNvSpPr>
            <a:spLocks noGrp="1"/>
          </p:cNvSpPr>
          <p:nvPr>
            <p:ph idx="1"/>
          </p:nvPr>
        </p:nvSpPr>
        <p:spPr/>
        <p:txBody>
          <a:bodyPr>
            <a:normAutofit fontScale="70000" lnSpcReduction="20000"/>
          </a:bodyPr>
          <a:lstStyle/>
          <a:p>
            <a:r>
              <a:rPr lang="en-US" dirty="0" smtClean="0"/>
              <a:t>Ontologies provide a shared understanding of a domain. </a:t>
            </a:r>
          </a:p>
          <a:p>
            <a:r>
              <a:rPr lang="en-US" dirty="0" smtClean="0"/>
              <a:t>They provide background knowledge to systems to automatize certain tasks. </a:t>
            </a:r>
          </a:p>
          <a:p>
            <a:r>
              <a:rPr lang="en-US" dirty="0" smtClean="0"/>
              <a:t>By the process of annotation, knowledge can be linked to ontologies.</a:t>
            </a:r>
          </a:p>
          <a:p>
            <a:pPr lvl="1"/>
            <a:r>
              <a:rPr lang="en-US" dirty="0" smtClean="0"/>
              <a:t>Example: “</a:t>
            </a:r>
            <a:r>
              <a:rPr lang="en-US" b="1" dirty="0" smtClean="0">
                <a:solidFill>
                  <a:srgbClr val="FFFF00"/>
                </a:solidFill>
              </a:rPr>
              <a:t>Angelina Jolie</a:t>
            </a:r>
            <a:r>
              <a:rPr lang="en-US" dirty="0" smtClean="0"/>
              <a:t>” (Text) linked to concept </a:t>
            </a:r>
            <a:r>
              <a:rPr lang="en-US" b="1" dirty="0" smtClean="0">
                <a:solidFill>
                  <a:srgbClr val="00B0F0"/>
                </a:solidFill>
              </a:rPr>
              <a:t>Actress</a:t>
            </a:r>
          </a:p>
          <a:p>
            <a:pPr lvl="1"/>
            <a:r>
              <a:rPr lang="en-US" dirty="0" smtClean="0"/>
              <a:t>In </a:t>
            </a:r>
            <a:r>
              <a:rPr lang="en-US" dirty="0" smtClean="0"/>
              <a:t>ontology </a:t>
            </a:r>
            <a:r>
              <a:rPr lang="en-US" dirty="0" smtClean="0"/>
              <a:t>we also know that an </a:t>
            </a:r>
            <a:r>
              <a:rPr lang="en-US" dirty="0" smtClean="0">
                <a:solidFill>
                  <a:srgbClr val="00B0F0"/>
                </a:solidFill>
              </a:rPr>
              <a:t>actress</a:t>
            </a:r>
            <a:r>
              <a:rPr lang="en-US" dirty="0" smtClean="0"/>
              <a:t> always is </a:t>
            </a:r>
            <a:r>
              <a:rPr lang="en-US" dirty="0" smtClean="0">
                <a:solidFill>
                  <a:srgbClr val="FFC000"/>
                </a:solidFill>
              </a:rPr>
              <a:t>female</a:t>
            </a:r>
            <a:r>
              <a:rPr lang="en-US" dirty="0" smtClean="0"/>
              <a:t> and a </a:t>
            </a:r>
            <a:r>
              <a:rPr lang="en-US" dirty="0" smtClean="0">
                <a:solidFill>
                  <a:srgbClr val="FFC000"/>
                </a:solidFill>
              </a:rPr>
              <a:t>person</a:t>
            </a:r>
            <a:r>
              <a:rPr lang="en-US" dirty="0" smtClean="0"/>
              <a:t>. </a:t>
            </a:r>
          </a:p>
          <a:p>
            <a:r>
              <a:rPr lang="en-US" dirty="0" smtClean="0"/>
              <a:t>Ontologies allow the creation of annotations </a:t>
            </a:r>
            <a:r>
              <a:rPr lang="en-US" dirty="0" smtClean="0">
                <a:sym typeface="Wingdings" pitchFamily="2" charset="2"/>
              </a:rPr>
              <a:t> machine-readable and machine-understandable content. </a:t>
            </a:r>
          </a:p>
          <a:p>
            <a:r>
              <a:rPr lang="en-US" dirty="0" smtClean="0">
                <a:sym typeface="Wingdings" pitchFamily="2" charset="2"/>
              </a:rPr>
              <a:t>If machines can understand content, they can also perform more meaningful and intelligent queries.</a:t>
            </a:r>
          </a:p>
          <a:p>
            <a:pPr lvl="1"/>
            <a:r>
              <a:rPr lang="en-US" dirty="0" smtClean="0">
                <a:sym typeface="Wingdings" pitchFamily="2" charset="2"/>
              </a:rPr>
              <a:t>Distinction of </a:t>
            </a:r>
            <a:r>
              <a:rPr lang="en-US" b="1" dirty="0" smtClean="0">
                <a:solidFill>
                  <a:srgbClr val="FFFF00"/>
                </a:solidFill>
                <a:sym typeface="Wingdings" pitchFamily="2" charset="2"/>
              </a:rPr>
              <a:t>Jaguar</a:t>
            </a:r>
            <a:r>
              <a:rPr lang="en-US" dirty="0" smtClean="0">
                <a:sym typeface="Wingdings" pitchFamily="2" charset="2"/>
              </a:rPr>
              <a:t> the </a:t>
            </a:r>
            <a:r>
              <a:rPr lang="en-US" dirty="0" smtClean="0">
                <a:solidFill>
                  <a:srgbClr val="92D050"/>
                </a:solidFill>
                <a:sym typeface="Wingdings" pitchFamily="2" charset="2"/>
              </a:rPr>
              <a:t>animal</a:t>
            </a:r>
            <a:r>
              <a:rPr lang="en-US" dirty="0" smtClean="0">
                <a:sym typeface="Wingdings" pitchFamily="2" charset="2"/>
              </a:rPr>
              <a:t> and the </a:t>
            </a:r>
            <a:r>
              <a:rPr lang="en-US" dirty="0" smtClean="0">
                <a:solidFill>
                  <a:srgbClr val="92D050"/>
                </a:solidFill>
                <a:sym typeface="Wingdings" pitchFamily="2" charset="2"/>
              </a:rPr>
              <a:t>car</a:t>
            </a:r>
            <a:r>
              <a:rPr lang="en-US" dirty="0" smtClean="0">
                <a:sym typeface="Wingdings" pitchFamily="2" charset="2"/>
              </a:rPr>
              <a:t>. </a:t>
            </a:r>
          </a:p>
          <a:p>
            <a:pPr lvl="1"/>
            <a:r>
              <a:rPr lang="en-US" dirty="0" smtClean="0">
                <a:sym typeface="Wingdings" pitchFamily="2" charset="2"/>
              </a:rPr>
              <a:t>Combination of information that is distributed on the Web. </a:t>
            </a:r>
            <a:endParaRPr lang="en-US" dirty="0" smtClean="0"/>
          </a:p>
        </p:txBody>
      </p:sp>
      <p:sp>
        <p:nvSpPr>
          <p:cNvPr id="2253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B4707B0D-8694-40B5-9EB3-9D04780F0A09}" type="slidenum">
              <a:rPr lang="en-US" sz="700">
                <a:solidFill>
                  <a:schemeClr val="bg1"/>
                </a:solidFill>
              </a:rPr>
              <a:pPr eaLnBrk="1" hangingPunct="1"/>
              <a:t>11</a:t>
            </a:fld>
            <a:endParaRPr lang="en-US" sz="700">
              <a:solidFill>
                <a:schemeClr val="bg1"/>
              </a:solidFill>
            </a:endParaRPr>
          </a:p>
        </p:txBody>
      </p:sp>
    </p:spTree>
    <p:extLst>
      <p:ext uri="{BB962C8B-B14F-4D97-AF65-F5344CB8AC3E}">
        <p14:creationId xmlns:p14="http://schemas.microsoft.com/office/powerpoint/2010/main" val="879783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solidFill>
            <a:srgbClr val="92D050"/>
          </a:solidFill>
        </p:spPr>
        <p:txBody>
          <a:bodyPr lIns="92075" tIns="46038" rIns="92075" bIns="46038"/>
          <a:lstStyle/>
          <a:p>
            <a:r>
              <a:rPr lang="en-US" dirty="0" smtClean="0"/>
              <a:t>What is an ontology?</a:t>
            </a:r>
          </a:p>
        </p:txBody>
      </p:sp>
      <p:sp>
        <p:nvSpPr>
          <p:cNvPr id="39939" name="Rectangle 6"/>
          <p:cNvSpPr>
            <a:spLocks noGrp="1" noChangeArrowheads="1"/>
          </p:cNvSpPr>
          <p:nvPr>
            <p:ph idx="1"/>
          </p:nvPr>
        </p:nvSpPr>
        <p:spPr/>
        <p:txBody>
          <a:bodyPr/>
          <a:lstStyle/>
          <a:p>
            <a:pPr eaLnBrk="1" hangingPunct="1">
              <a:lnSpc>
                <a:spcPct val="90000"/>
              </a:lnSpc>
            </a:pPr>
            <a:r>
              <a:rPr lang="en-US" sz="2400" b="1" i="1" dirty="0" smtClean="0"/>
              <a:t>An ontology defines the basic terms and relations comprising the vocabulary  of  a topic area, as well as the rules for combining terms and relations to define  extensions to the vocabulary</a:t>
            </a:r>
          </a:p>
          <a:p>
            <a:pPr lvl="1" algn="r" eaLnBrk="1" hangingPunct="1">
              <a:lnSpc>
                <a:spcPct val="90000"/>
              </a:lnSpc>
              <a:buFontTx/>
              <a:buNone/>
            </a:pPr>
            <a:r>
              <a:rPr lang="en-US" sz="1600" dirty="0" smtClean="0"/>
              <a:t>Neches, R.; </a:t>
            </a:r>
            <a:r>
              <a:rPr lang="en-US" sz="1600" dirty="0" err="1" smtClean="0"/>
              <a:t>Fikes</a:t>
            </a:r>
            <a:r>
              <a:rPr lang="en-US" sz="1600" dirty="0" smtClean="0"/>
              <a:t>, R.; </a:t>
            </a:r>
            <a:r>
              <a:rPr lang="en-US" sz="1600" dirty="0" err="1" smtClean="0"/>
              <a:t>Finin</a:t>
            </a:r>
            <a:r>
              <a:rPr lang="en-US" sz="1600" dirty="0" smtClean="0"/>
              <a:t>, T.; Gruber, T.; </a:t>
            </a:r>
            <a:r>
              <a:rPr lang="en-US" sz="1600" dirty="0" err="1" smtClean="0"/>
              <a:t>Patil</a:t>
            </a:r>
            <a:r>
              <a:rPr lang="en-US" sz="1600" dirty="0" smtClean="0"/>
              <a:t>, R.; Senator, T.; </a:t>
            </a:r>
            <a:r>
              <a:rPr lang="en-US" sz="1600" dirty="0" err="1" smtClean="0"/>
              <a:t>Swartout</a:t>
            </a:r>
            <a:r>
              <a:rPr lang="en-US" sz="1600" dirty="0" smtClean="0"/>
              <a:t>, W.R. </a:t>
            </a:r>
            <a:r>
              <a:rPr lang="en-US" sz="1600" i="1" dirty="0" smtClean="0"/>
              <a:t>Enabling Technology for Knowledge Sharing</a:t>
            </a:r>
            <a:r>
              <a:rPr lang="en-US" sz="1600" dirty="0" smtClean="0"/>
              <a:t>. </a:t>
            </a:r>
            <a:r>
              <a:rPr lang="en-US" sz="1600" b="1" dirty="0" smtClean="0"/>
              <a:t>AI Magazine</a:t>
            </a:r>
            <a:r>
              <a:rPr lang="en-US" sz="1600" dirty="0" smtClean="0"/>
              <a:t>. Winter 1991. 36-56</a:t>
            </a:r>
          </a:p>
          <a:p>
            <a:pPr lvl="1" algn="r" eaLnBrk="1" hangingPunct="1">
              <a:lnSpc>
                <a:spcPct val="90000"/>
              </a:lnSpc>
              <a:buFontTx/>
              <a:buNone/>
            </a:pPr>
            <a:endParaRPr lang="de-AT" sz="2400" dirty="0" smtClean="0"/>
          </a:p>
          <a:p>
            <a:pPr lvl="1" algn="r" eaLnBrk="1" hangingPunct="1">
              <a:lnSpc>
                <a:spcPct val="90000"/>
              </a:lnSpc>
              <a:buFontTx/>
              <a:buNone/>
            </a:pPr>
            <a:endParaRPr lang="de-AT" sz="2400" dirty="0" smtClean="0"/>
          </a:p>
          <a:p>
            <a:pPr lvl="1" algn="r" eaLnBrk="1" hangingPunct="1">
              <a:lnSpc>
                <a:spcPct val="90000"/>
              </a:lnSpc>
              <a:buFontTx/>
              <a:buNone/>
            </a:pPr>
            <a:endParaRPr lang="en-US" sz="2400" dirty="0" smtClean="0"/>
          </a:p>
          <a:p>
            <a:pPr>
              <a:lnSpc>
                <a:spcPct val="90000"/>
              </a:lnSpc>
              <a:spcBef>
                <a:spcPct val="0"/>
              </a:spcBef>
            </a:pPr>
            <a:r>
              <a:rPr lang="en-US" sz="2400" b="1" i="1" dirty="0" smtClean="0"/>
              <a:t>An ontology is an explicit specification of a conceptualization</a:t>
            </a:r>
          </a:p>
          <a:p>
            <a:pPr algn="r">
              <a:lnSpc>
                <a:spcPct val="90000"/>
              </a:lnSpc>
              <a:spcBef>
                <a:spcPct val="0"/>
              </a:spcBef>
              <a:buFontTx/>
              <a:buNone/>
            </a:pPr>
            <a:endParaRPr lang="en-US" sz="1600" dirty="0" smtClean="0"/>
          </a:p>
          <a:p>
            <a:pPr algn="r">
              <a:lnSpc>
                <a:spcPct val="90000"/>
              </a:lnSpc>
              <a:spcBef>
                <a:spcPct val="0"/>
              </a:spcBef>
              <a:buFontTx/>
              <a:buNone/>
            </a:pPr>
            <a:r>
              <a:rPr lang="en-US" sz="1600" dirty="0" smtClean="0"/>
              <a:t>Gruber</a:t>
            </a:r>
            <a:r>
              <a:rPr lang="en-US" sz="1600" dirty="0" smtClean="0"/>
              <a:t>, T. </a:t>
            </a:r>
            <a:r>
              <a:rPr lang="en-US" sz="1600" i="1" dirty="0" smtClean="0"/>
              <a:t>A translation Approach to portable ontology specifications. </a:t>
            </a:r>
            <a:r>
              <a:rPr lang="en-US" sz="1600" b="1" dirty="0" smtClean="0"/>
              <a:t>Knowledge Acquisition</a:t>
            </a:r>
            <a:r>
              <a:rPr lang="en-US" sz="1600" dirty="0" smtClean="0"/>
              <a:t>. Vol. 5. 1993. 199-220</a:t>
            </a:r>
          </a:p>
          <a:p>
            <a:pPr>
              <a:lnSpc>
                <a:spcPct val="90000"/>
              </a:lnSpc>
              <a:spcBef>
                <a:spcPct val="0"/>
              </a:spcBef>
              <a:buFontTx/>
              <a:buNone/>
            </a:pPr>
            <a:endParaRPr lang="en-US" sz="1400" b="1" dirty="0" smtClean="0"/>
          </a:p>
          <a:p>
            <a:pPr eaLnBrk="1" hangingPunct="1">
              <a:lnSpc>
                <a:spcPct val="90000"/>
              </a:lnSpc>
            </a:pPr>
            <a:endParaRPr lang="en-US" sz="1400" dirty="0" smtClean="0"/>
          </a:p>
          <a:p>
            <a:pPr eaLnBrk="1" hangingPunct="1">
              <a:lnSpc>
                <a:spcPct val="90000"/>
              </a:lnSpc>
            </a:pPr>
            <a:endParaRPr lang="en-US" b="1" dirty="0" smtClean="0">
              <a:solidFill>
                <a:srgbClr val="000099"/>
              </a:solidFill>
            </a:endParaRPr>
          </a:p>
        </p:txBody>
      </p:sp>
      <p:sp>
        <p:nvSpPr>
          <p:cNvPr id="3994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9DC1515A-90C6-4D22-9EC3-7A2BCCC38DBA}" type="slidenum">
              <a:rPr lang="en-US" sz="700">
                <a:solidFill>
                  <a:schemeClr val="bg1"/>
                </a:solidFill>
              </a:rPr>
              <a:pPr eaLnBrk="1" hangingPunct="1"/>
              <a:t>12</a:t>
            </a:fld>
            <a:endParaRPr lang="en-US" sz="700">
              <a:solidFill>
                <a:schemeClr val="bg1"/>
              </a:solidFill>
            </a:endParaRPr>
          </a:p>
        </p:txBody>
      </p:sp>
    </p:spTree>
    <p:extLst>
      <p:ext uri="{BB962C8B-B14F-4D97-AF65-F5344CB8AC3E}">
        <p14:creationId xmlns:p14="http://schemas.microsoft.com/office/powerpoint/2010/main" val="346216526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solidFill>
            <a:srgbClr val="92D050"/>
          </a:solidFill>
        </p:spPr>
        <p:txBody>
          <a:bodyPr/>
          <a:lstStyle/>
          <a:p>
            <a:pPr eaLnBrk="1" hangingPunct="1"/>
            <a:r>
              <a:rPr lang="de-AT" dirty="0" smtClean="0"/>
              <a:t>What is an </a:t>
            </a:r>
            <a:r>
              <a:rPr lang="de-AT" dirty="0" smtClean="0"/>
              <a:t>ontology?</a:t>
            </a:r>
            <a:endParaRPr lang="en-US" dirty="0" smtClean="0"/>
          </a:p>
        </p:txBody>
      </p:sp>
      <p:sp>
        <p:nvSpPr>
          <p:cNvPr id="41987" name="Rectangle 3"/>
          <p:cNvSpPr>
            <a:spLocks noGrp="1" noChangeArrowheads="1"/>
          </p:cNvSpPr>
          <p:nvPr>
            <p:ph idx="1"/>
          </p:nvPr>
        </p:nvSpPr>
        <p:spPr/>
        <p:txBody>
          <a:bodyPr/>
          <a:lstStyle/>
          <a:p>
            <a:pPr eaLnBrk="1" hangingPunct="1">
              <a:lnSpc>
                <a:spcPct val="80000"/>
              </a:lnSpc>
            </a:pPr>
            <a:r>
              <a:rPr lang="en-US" sz="2400" i="1" smtClean="0"/>
              <a:t>An ontology is a hierarchically structured set of terms for describing a domain that can be used  as a skeletal foundation for a knowledge base</a:t>
            </a:r>
          </a:p>
          <a:p>
            <a:pPr algn="r" eaLnBrk="1" hangingPunct="1">
              <a:lnSpc>
                <a:spcPct val="80000"/>
              </a:lnSpc>
              <a:buFontTx/>
              <a:buNone/>
            </a:pPr>
            <a:r>
              <a:rPr lang="es-ES_tradnl" sz="1600" smtClean="0"/>
              <a:t>B. Swartout; R. Patil; k. Knight; T. Russ.  </a:t>
            </a:r>
            <a:r>
              <a:rPr lang="es-ES_tradnl" sz="1600" i="1" smtClean="0"/>
              <a:t>Toward Distributed Use of Large-Scale Ontologies</a:t>
            </a:r>
            <a:r>
              <a:rPr lang="es-ES_tradnl" sz="1600" smtClean="0"/>
              <a:t> </a:t>
            </a:r>
            <a:r>
              <a:rPr lang="es-ES_tradnl" sz="1600" b="1" smtClean="0"/>
              <a:t>Ontological Engineering. </a:t>
            </a:r>
            <a:r>
              <a:rPr lang="es-ES_tradnl" sz="1600" smtClean="0"/>
              <a:t>AAAI-97 Spring Symposium Series. 1997. 138-148</a:t>
            </a:r>
          </a:p>
          <a:p>
            <a:pPr algn="r" eaLnBrk="1" hangingPunct="1">
              <a:lnSpc>
                <a:spcPct val="80000"/>
              </a:lnSpc>
              <a:buFontTx/>
              <a:buNone/>
            </a:pPr>
            <a:endParaRPr lang="es-ES_tradnl" sz="1600" smtClean="0"/>
          </a:p>
          <a:p>
            <a:pPr algn="r" eaLnBrk="1" hangingPunct="1">
              <a:lnSpc>
                <a:spcPct val="80000"/>
              </a:lnSpc>
              <a:buFontTx/>
              <a:buNone/>
            </a:pPr>
            <a:endParaRPr lang="es-ES_tradnl" sz="1600" smtClean="0"/>
          </a:p>
          <a:p>
            <a:pPr algn="r" eaLnBrk="1" hangingPunct="1">
              <a:lnSpc>
                <a:spcPct val="80000"/>
              </a:lnSpc>
              <a:buFontTx/>
              <a:buNone/>
            </a:pPr>
            <a:endParaRPr lang="es-ES_tradnl" sz="1600" smtClean="0"/>
          </a:p>
          <a:p>
            <a:pPr algn="r" eaLnBrk="1" hangingPunct="1">
              <a:lnSpc>
                <a:spcPct val="80000"/>
              </a:lnSpc>
              <a:buFontTx/>
              <a:buNone/>
            </a:pPr>
            <a:endParaRPr lang="es-ES_tradnl" sz="1600" smtClean="0"/>
          </a:p>
          <a:p>
            <a:pPr algn="r" eaLnBrk="1" hangingPunct="1">
              <a:lnSpc>
                <a:spcPct val="80000"/>
              </a:lnSpc>
              <a:buFontTx/>
              <a:buNone/>
            </a:pPr>
            <a:endParaRPr lang="es-ES_tradnl" sz="1600" smtClean="0"/>
          </a:p>
          <a:p>
            <a:pPr eaLnBrk="1" hangingPunct="1">
              <a:lnSpc>
                <a:spcPct val="80000"/>
              </a:lnSpc>
            </a:pPr>
            <a:r>
              <a:rPr lang="en-US" sz="2400" i="1" smtClean="0"/>
              <a:t>An ontology provides the means for describing explicitly the conceptualization behind the knowledge represented in a knowledge base</a:t>
            </a:r>
          </a:p>
          <a:p>
            <a:pPr algn="r" eaLnBrk="1" hangingPunct="1">
              <a:lnSpc>
                <a:spcPct val="80000"/>
              </a:lnSpc>
              <a:buFontTx/>
              <a:buNone/>
            </a:pPr>
            <a:r>
              <a:rPr lang="es-ES_tradnl" sz="1600" smtClean="0"/>
              <a:t>A. Bernaras;I. Laresgoiti; J. Correra.   </a:t>
            </a:r>
            <a:r>
              <a:rPr lang="es-ES_tradnl" sz="1600" i="1" smtClean="0"/>
              <a:t>Building and Reusing Ontologies for Electrical Network Applications</a:t>
            </a:r>
            <a:r>
              <a:rPr lang="es-ES_tradnl" sz="1600" smtClean="0"/>
              <a:t> </a:t>
            </a:r>
            <a:r>
              <a:rPr lang="es-ES_tradnl" sz="1600" b="1" smtClean="0"/>
              <a:t>ECAI96. 12th European conference on Artificial Intelligence. </a:t>
            </a:r>
            <a:r>
              <a:rPr lang="es-ES_tradnl" sz="1600" smtClean="0"/>
              <a:t>Ed.  John Wiley &amp; Sons, Ltd. 298-302</a:t>
            </a:r>
          </a:p>
          <a:p>
            <a:pPr eaLnBrk="1" hangingPunct="1">
              <a:lnSpc>
                <a:spcPct val="80000"/>
              </a:lnSpc>
            </a:pPr>
            <a:endParaRPr lang="en-US" sz="1300" smtClean="0"/>
          </a:p>
          <a:p>
            <a:pPr eaLnBrk="1" hangingPunct="1">
              <a:lnSpc>
                <a:spcPct val="80000"/>
              </a:lnSpc>
            </a:pPr>
            <a:endParaRPr lang="es-ES_tradnl" sz="1500" smtClean="0"/>
          </a:p>
          <a:p>
            <a:pPr eaLnBrk="1" hangingPunct="1">
              <a:lnSpc>
                <a:spcPct val="80000"/>
              </a:lnSpc>
            </a:pPr>
            <a:endParaRPr lang="en-US" sz="1700" smtClean="0"/>
          </a:p>
          <a:p>
            <a:pPr eaLnBrk="1" hangingPunct="1">
              <a:lnSpc>
                <a:spcPct val="80000"/>
              </a:lnSpc>
            </a:pPr>
            <a:endParaRPr lang="en-US" sz="1800" smtClean="0"/>
          </a:p>
        </p:txBody>
      </p:sp>
      <p:sp>
        <p:nvSpPr>
          <p:cNvPr id="4198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BB8C3407-EB7F-4EF6-A228-0A07BCA5BEE5}" type="slidenum">
              <a:rPr lang="en-US" sz="700">
                <a:solidFill>
                  <a:schemeClr val="bg1"/>
                </a:solidFill>
              </a:rPr>
              <a:pPr eaLnBrk="1" hangingPunct="1"/>
              <a:t>13</a:t>
            </a:fld>
            <a:endParaRPr lang="en-US" sz="700">
              <a:solidFill>
                <a:schemeClr val="bg1"/>
              </a:solidFill>
            </a:endParaRPr>
          </a:p>
        </p:txBody>
      </p:sp>
    </p:spTree>
    <p:extLst>
      <p:ext uri="{BB962C8B-B14F-4D97-AF65-F5344CB8AC3E}">
        <p14:creationId xmlns:p14="http://schemas.microsoft.com/office/powerpoint/2010/main" val="2239329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26"/>
          <p:cNvSpPr>
            <a:spLocks noGrp="1" noChangeArrowheads="1"/>
          </p:cNvSpPr>
          <p:nvPr>
            <p:ph type="title"/>
          </p:nvPr>
        </p:nvSpPr>
        <p:spPr/>
        <p:txBody>
          <a:bodyPr>
            <a:normAutofit fontScale="90000"/>
          </a:bodyPr>
          <a:lstStyle/>
          <a:p>
            <a:pPr eaLnBrk="1" hangingPunct="1"/>
            <a:r>
              <a:rPr lang="en-US" dirty="0" smtClean="0"/>
              <a:t>What is an </a:t>
            </a:r>
            <a:r>
              <a:rPr lang="en-US" dirty="0" smtClean="0"/>
              <a:t>ontology?</a:t>
            </a:r>
            <a:endParaRPr lang="en-US" dirty="0" smtClean="0"/>
          </a:p>
        </p:txBody>
      </p:sp>
      <p:sp>
        <p:nvSpPr>
          <p:cNvPr id="44035" name="Slide Number Placeholder 1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3D61FBE6-576E-48BB-9894-98F340A97AEA}" type="slidenum">
              <a:rPr lang="de-DE" sz="700">
                <a:solidFill>
                  <a:schemeClr val="bg1"/>
                </a:solidFill>
              </a:rPr>
              <a:pPr eaLnBrk="1" hangingPunct="1"/>
              <a:t>14</a:t>
            </a:fld>
            <a:endParaRPr lang="de-DE" sz="700">
              <a:solidFill>
                <a:schemeClr val="bg1"/>
              </a:solidFill>
            </a:endParaRPr>
          </a:p>
        </p:txBody>
      </p:sp>
      <p:sp>
        <p:nvSpPr>
          <p:cNvPr id="44036" name="Rectangle 1027"/>
          <p:cNvSpPr>
            <a:spLocks noChangeArrowheads="1"/>
          </p:cNvSpPr>
          <p:nvPr/>
        </p:nvSpPr>
        <p:spPr bwMode="auto">
          <a:xfrm>
            <a:off x="533400" y="1628775"/>
            <a:ext cx="736926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i="1" dirty="0">
                <a:solidFill>
                  <a:srgbClr val="FFFF00"/>
                </a:solidFill>
              </a:rPr>
              <a:t>“An ontology is a formal, explicit specification of a  shared conceptualization</a:t>
            </a:r>
            <a:r>
              <a:rPr lang="en-US" i="1" dirty="0" smtClean="0">
                <a:solidFill>
                  <a:srgbClr val="FFFF00"/>
                </a:solidFill>
              </a:rPr>
              <a:t>” </a:t>
            </a:r>
            <a:endParaRPr lang="en-US" i="1" dirty="0">
              <a:solidFill>
                <a:srgbClr val="FFFF00"/>
              </a:solidFill>
            </a:endParaRPr>
          </a:p>
        </p:txBody>
      </p:sp>
      <p:sp>
        <p:nvSpPr>
          <p:cNvPr id="44037" name="Rectangle 1028"/>
          <p:cNvSpPr>
            <a:spLocks noChangeArrowheads="1"/>
          </p:cNvSpPr>
          <p:nvPr/>
        </p:nvSpPr>
        <p:spPr bwMode="auto">
          <a:xfrm>
            <a:off x="1019063" y="5925337"/>
            <a:ext cx="6905737"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spcBef>
                <a:spcPct val="96000"/>
              </a:spcBef>
              <a:spcAft>
                <a:spcPct val="48000"/>
              </a:spcAft>
            </a:pPr>
            <a:r>
              <a:rPr lang="en-US" sz="1000" dirty="0" err="1"/>
              <a:t>Studer</a:t>
            </a:r>
            <a:r>
              <a:rPr lang="en-US" sz="1000" dirty="0"/>
              <a:t>, </a:t>
            </a:r>
            <a:r>
              <a:rPr lang="en-US" sz="1000" dirty="0" err="1"/>
              <a:t>Benjamins</a:t>
            </a:r>
            <a:r>
              <a:rPr lang="en-US" sz="1000" dirty="0"/>
              <a:t>, </a:t>
            </a:r>
            <a:r>
              <a:rPr lang="en-US" sz="1000" dirty="0" err="1"/>
              <a:t>Fensel</a:t>
            </a:r>
            <a:r>
              <a:rPr lang="en-US" sz="1000" dirty="0"/>
              <a:t>. Knowledge Engineering: Principles and Methods. </a:t>
            </a:r>
            <a:r>
              <a:rPr lang="en-US" sz="1000" i="1" dirty="0"/>
              <a:t>Data and Knowledge Engineering</a:t>
            </a:r>
            <a:r>
              <a:rPr lang="en-US" sz="1000" dirty="0"/>
              <a:t>. 25 (1998) 161-197</a:t>
            </a:r>
          </a:p>
        </p:txBody>
      </p:sp>
      <p:sp>
        <p:nvSpPr>
          <p:cNvPr id="44038" name="Text Box 1030"/>
          <p:cNvSpPr txBox="1">
            <a:spLocks noChangeArrowheads="1"/>
          </p:cNvSpPr>
          <p:nvPr/>
        </p:nvSpPr>
        <p:spPr bwMode="auto">
          <a:xfrm>
            <a:off x="5838825" y="4437063"/>
            <a:ext cx="2601994"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20000"/>
              </a:lnSpc>
            </a:pPr>
            <a:r>
              <a:rPr lang="en-US" sz="1600" dirty="0"/>
              <a:t>Abstract model and </a:t>
            </a:r>
          </a:p>
          <a:p>
            <a:pPr eaLnBrk="1" hangingPunct="1">
              <a:lnSpc>
                <a:spcPct val="120000"/>
              </a:lnSpc>
            </a:pPr>
            <a:r>
              <a:rPr lang="en-US" sz="1600" dirty="0"/>
              <a:t>simplified view of some </a:t>
            </a:r>
          </a:p>
          <a:p>
            <a:pPr eaLnBrk="1" hangingPunct="1">
              <a:lnSpc>
                <a:spcPct val="120000"/>
              </a:lnSpc>
            </a:pPr>
            <a:r>
              <a:rPr lang="en-US" sz="1600" dirty="0"/>
              <a:t>phenomenon  in the world </a:t>
            </a:r>
          </a:p>
          <a:p>
            <a:pPr eaLnBrk="1" hangingPunct="1">
              <a:lnSpc>
                <a:spcPct val="120000"/>
              </a:lnSpc>
            </a:pPr>
            <a:r>
              <a:rPr lang="en-US" sz="1600" dirty="0"/>
              <a:t>that we want to represent</a:t>
            </a:r>
          </a:p>
        </p:txBody>
      </p:sp>
      <p:sp>
        <p:nvSpPr>
          <p:cNvPr id="44039" name="Text Box 1031"/>
          <p:cNvSpPr txBox="1">
            <a:spLocks noChangeArrowheads="1"/>
          </p:cNvSpPr>
          <p:nvPr/>
        </p:nvSpPr>
        <p:spPr bwMode="auto">
          <a:xfrm>
            <a:off x="762000" y="3235325"/>
            <a:ext cx="1882247"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20000"/>
              </a:lnSpc>
            </a:pPr>
            <a:r>
              <a:rPr lang="en-US" sz="1600" dirty="0"/>
              <a:t>Machine-readable </a:t>
            </a:r>
          </a:p>
        </p:txBody>
      </p:sp>
      <p:sp>
        <p:nvSpPr>
          <p:cNvPr id="44040" name="Line 1032"/>
          <p:cNvSpPr>
            <a:spLocks noChangeShapeType="1"/>
          </p:cNvSpPr>
          <p:nvPr/>
        </p:nvSpPr>
        <p:spPr bwMode="auto">
          <a:xfrm>
            <a:off x="6775450" y="1989138"/>
            <a:ext cx="1600200" cy="0"/>
          </a:xfrm>
          <a:prstGeom prst="line">
            <a:avLst/>
          </a:prstGeom>
          <a:noFill/>
          <a:ln w="285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ar-IQ"/>
          </a:p>
        </p:txBody>
      </p:sp>
      <p:sp>
        <p:nvSpPr>
          <p:cNvPr id="44041" name="Line 1033"/>
          <p:cNvSpPr>
            <a:spLocks noChangeShapeType="1"/>
          </p:cNvSpPr>
          <p:nvPr/>
        </p:nvSpPr>
        <p:spPr bwMode="auto">
          <a:xfrm flipH="1">
            <a:off x="7494588" y="2060575"/>
            <a:ext cx="73025" cy="2447925"/>
          </a:xfrm>
          <a:prstGeom prst="line">
            <a:avLst/>
          </a:prstGeom>
          <a:noFill/>
          <a:ln w="28575">
            <a:solidFill>
              <a:schemeClr val="bg2"/>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ar-IQ"/>
          </a:p>
        </p:txBody>
      </p:sp>
      <p:sp>
        <p:nvSpPr>
          <p:cNvPr id="44042" name="Line 1034"/>
          <p:cNvSpPr>
            <a:spLocks noChangeShapeType="1"/>
          </p:cNvSpPr>
          <p:nvPr/>
        </p:nvSpPr>
        <p:spPr bwMode="auto">
          <a:xfrm>
            <a:off x="3175000" y="1989138"/>
            <a:ext cx="1752600" cy="0"/>
          </a:xfrm>
          <a:prstGeom prst="line">
            <a:avLst/>
          </a:prstGeom>
          <a:noFill/>
          <a:ln w="28575">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ar-IQ"/>
          </a:p>
        </p:txBody>
      </p:sp>
      <p:sp>
        <p:nvSpPr>
          <p:cNvPr id="44043" name="Line 1035"/>
          <p:cNvSpPr>
            <a:spLocks noChangeShapeType="1"/>
          </p:cNvSpPr>
          <p:nvPr/>
        </p:nvSpPr>
        <p:spPr bwMode="auto">
          <a:xfrm flipH="1">
            <a:off x="3751263" y="2060575"/>
            <a:ext cx="287337" cy="2232025"/>
          </a:xfrm>
          <a:prstGeom prst="line">
            <a:avLst/>
          </a:prstGeom>
          <a:noFill/>
          <a:ln w="28575">
            <a:solidFill>
              <a:schemeClr val="folHlink"/>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ar-IQ"/>
          </a:p>
        </p:txBody>
      </p:sp>
      <p:sp>
        <p:nvSpPr>
          <p:cNvPr id="44044" name="Text Box 1036"/>
          <p:cNvSpPr txBox="1">
            <a:spLocks noChangeArrowheads="1"/>
          </p:cNvSpPr>
          <p:nvPr/>
        </p:nvSpPr>
        <p:spPr bwMode="auto">
          <a:xfrm>
            <a:off x="2743200" y="4225925"/>
            <a:ext cx="2077813"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20000"/>
              </a:lnSpc>
            </a:pPr>
            <a:r>
              <a:rPr lang="en-US" sz="1600" dirty="0"/>
              <a:t>Concepts, properties</a:t>
            </a:r>
          </a:p>
          <a:p>
            <a:pPr eaLnBrk="1" hangingPunct="1">
              <a:lnSpc>
                <a:spcPct val="120000"/>
              </a:lnSpc>
            </a:pPr>
            <a:r>
              <a:rPr lang="en-US" sz="1600" dirty="0"/>
              <a:t>relations, functions,</a:t>
            </a:r>
          </a:p>
          <a:p>
            <a:pPr eaLnBrk="1" hangingPunct="1">
              <a:lnSpc>
                <a:spcPct val="120000"/>
              </a:lnSpc>
            </a:pPr>
            <a:r>
              <a:rPr lang="en-US" sz="1600" dirty="0"/>
              <a:t>constraints, axioms, </a:t>
            </a:r>
          </a:p>
          <a:p>
            <a:pPr eaLnBrk="1" hangingPunct="1">
              <a:lnSpc>
                <a:spcPct val="120000"/>
              </a:lnSpc>
            </a:pPr>
            <a:r>
              <a:rPr lang="en-US" sz="1600" dirty="0"/>
              <a:t>are explicitly defined</a:t>
            </a:r>
          </a:p>
        </p:txBody>
      </p:sp>
      <p:sp>
        <p:nvSpPr>
          <p:cNvPr id="44045" name="Line 1037"/>
          <p:cNvSpPr>
            <a:spLocks noChangeShapeType="1"/>
          </p:cNvSpPr>
          <p:nvPr/>
        </p:nvSpPr>
        <p:spPr bwMode="auto">
          <a:xfrm>
            <a:off x="2022475" y="1989138"/>
            <a:ext cx="5334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ar-IQ"/>
          </a:p>
        </p:txBody>
      </p:sp>
      <p:sp>
        <p:nvSpPr>
          <p:cNvPr id="44046" name="Line 1038"/>
          <p:cNvSpPr>
            <a:spLocks noChangeShapeType="1"/>
          </p:cNvSpPr>
          <p:nvPr/>
        </p:nvSpPr>
        <p:spPr bwMode="auto">
          <a:xfrm flipH="1">
            <a:off x="1662113" y="2060575"/>
            <a:ext cx="647700" cy="1296988"/>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ar-IQ"/>
          </a:p>
        </p:txBody>
      </p:sp>
      <p:sp>
        <p:nvSpPr>
          <p:cNvPr id="44047" name="Line 1039"/>
          <p:cNvSpPr>
            <a:spLocks noChangeShapeType="1"/>
          </p:cNvSpPr>
          <p:nvPr/>
        </p:nvSpPr>
        <p:spPr bwMode="auto">
          <a:xfrm>
            <a:off x="5838825" y="1989138"/>
            <a:ext cx="609600" cy="0"/>
          </a:xfrm>
          <a:prstGeom prst="line">
            <a:avLst/>
          </a:prstGeom>
          <a:noFill/>
          <a:ln w="28575">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ar-IQ"/>
          </a:p>
        </p:txBody>
      </p:sp>
      <p:sp>
        <p:nvSpPr>
          <p:cNvPr id="44048" name="Line 1040"/>
          <p:cNvSpPr>
            <a:spLocks noChangeShapeType="1"/>
          </p:cNvSpPr>
          <p:nvPr/>
        </p:nvSpPr>
        <p:spPr bwMode="auto">
          <a:xfrm flipH="1">
            <a:off x="5983288" y="2060575"/>
            <a:ext cx="152400" cy="685800"/>
          </a:xfrm>
          <a:prstGeom prst="line">
            <a:avLst/>
          </a:prstGeom>
          <a:noFill/>
          <a:ln w="28575">
            <a:solidFill>
              <a:srgbClr val="0099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ar-IQ"/>
          </a:p>
        </p:txBody>
      </p:sp>
      <p:sp>
        <p:nvSpPr>
          <p:cNvPr id="44049" name="Text Box 1041"/>
          <p:cNvSpPr txBox="1">
            <a:spLocks noChangeArrowheads="1"/>
          </p:cNvSpPr>
          <p:nvPr/>
        </p:nvSpPr>
        <p:spPr bwMode="auto">
          <a:xfrm>
            <a:off x="4927600" y="2779713"/>
            <a:ext cx="2463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s-ES_tradnl" sz="1600" dirty="0" smtClean="0"/>
              <a:t>Consensual </a:t>
            </a:r>
            <a:r>
              <a:rPr lang="es-ES_tradnl" sz="1600" dirty="0" err="1" smtClean="0"/>
              <a:t>Knowledge</a:t>
            </a:r>
            <a:endParaRPr lang="es-ES_tradnl" sz="1600" dirty="0"/>
          </a:p>
        </p:txBody>
      </p:sp>
    </p:spTree>
    <p:extLst>
      <p:ext uri="{BB962C8B-B14F-4D97-AF65-F5344CB8AC3E}">
        <p14:creationId xmlns:p14="http://schemas.microsoft.com/office/powerpoint/2010/main" val="363995743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solidFill>
            <a:srgbClr val="92D050"/>
          </a:solidFill>
        </p:spPr>
        <p:txBody>
          <a:bodyPr/>
          <a:lstStyle/>
          <a:p>
            <a:pPr eaLnBrk="1" hangingPunct="1"/>
            <a:r>
              <a:rPr lang="de-AT" dirty="0" smtClean="0"/>
              <a:t>Features of an ontology</a:t>
            </a:r>
            <a:endParaRPr lang="en-US" dirty="0" smtClean="0"/>
          </a:p>
        </p:txBody>
      </p:sp>
      <p:sp>
        <p:nvSpPr>
          <p:cNvPr id="48131" name="Rectangle 3"/>
          <p:cNvSpPr>
            <a:spLocks noGrp="1" noChangeArrowheads="1"/>
          </p:cNvSpPr>
          <p:nvPr>
            <p:ph idx="1"/>
          </p:nvPr>
        </p:nvSpPr>
        <p:spPr/>
        <p:txBody>
          <a:bodyPr>
            <a:normAutofit lnSpcReduction="10000"/>
          </a:bodyPr>
          <a:lstStyle/>
          <a:p>
            <a:pPr eaLnBrk="1" hangingPunct="1">
              <a:lnSpc>
                <a:spcPct val="90000"/>
              </a:lnSpc>
            </a:pPr>
            <a:r>
              <a:rPr lang="de-DE" sz="2300" dirty="0" smtClean="0">
                <a:solidFill>
                  <a:srgbClr val="FFFF00"/>
                </a:solidFill>
              </a:rPr>
              <a:t>Modelled knowledge about a specific domain</a:t>
            </a:r>
          </a:p>
          <a:p>
            <a:pPr eaLnBrk="1" hangingPunct="1">
              <a:lnSpc>
                <a:spcPct val="90000"/>
              </a:lnSpc>
              <a:buFontTx/>
              <a:buNone/>
            </a:pPr>
            <a:endParaRPr lang="de-DE" sz="2300" dirty="0" smtClean="0"/>
          </a:p>
          <a:p>
            <a:pPr eaLnBrk="1" hangingPunct="1">
              <a:lnSpc>
                <a:spcPct val="90000"/>
              </a:lnSpc>
            </a:pPr>
            <a:r>
              <a:rPr lang="de-DE" sz="2300" dirty="0" smtClean="0">
                <a:solidFill>
                  <a:srgbClr val="FFFF00"/>
                </a:solidFill>
              </a:rPr>
              <a:t>Defines</a:t>
            </a:r>
          </a:p>
          <a:p>
            <a:pPr lvl="1" eaLnBrk="1" hangingPunct="1">
              <a:lnSpc>
                <a:spcPct val="90000"/>
              </a:lnSpc>
            </a:pPr>
            <a:r>
              <a:rPr lang="de-DE" dirty="0" smtClean="0"/>
              <a:t>A common vocabulary</a:t>
            </a:r>
          </a:p>
          <a:p>
            <a:pPr lvl="1" eaLnBrk="1" hangingPunct="1">
              <a:lnSpc>
                <a:spcPct val="90000"/>
              </a:lnSpc>
            </a:pPr>
            <a:r>
              <a:rPr lang="de-DE" dirty="0" smtClean="0"/>
              <a:t>The meaning of terms</a:t>
            </a:r>
          </a:p>
          <a:p>
            <a:pPr lvl="1" eaLnBrk="1" hangingPunct="1">
              <a:lnSpc>
                <a:spcPct val="90000"/>
              </a:lnSpc>
            </a:pPr>
            <a:r>
              <a:rPr lang="de-DE" dirty="0" smtClean="0"/>
              <a:t>How terms are interrelated</a:t>
            </a:r>
          </a:p>
          <a:p>
            <a:pPr lvl="1" eaLnBrk="1" hangingPunct="1">
              <a:lnSpc>
                <a:spcPct val="90000"/>
              </a:lnSpc>
              <a:buFontTx/>
              <a:buNone/>
            </a:pPr>
            <a:endParaRPr lang="de-DE" dirty="0" smtClean="0"/>
          </a:p>
          <a:p>
            <a:pPr eaLnBrk="1" hangingPunct="1">
              <a:lnSpc>
                <a:spcPct val="90000"/>
              </a:lnSpc>
            </a:pPr>
            <a:r>
              <a:rPr lang="de-DE" sz="2300" dirty="0" smtClean="0">
                <a:solidFill>
                  <a:srgbClr val="FFFF00"/>
                </a:solidFill>
              </a:rPr>
              <a:t>Consists of  </a:t>
            </a:r>
          </a:p>
          <a:p>
            <a:pPr lvl="1" eaLnBrk="1" hangingPunct="1">
              <a:lnSpc>
                <a:spcPct val="90000"/>
              </a:lnSpc>
            </a:pPr>
            <a:r>
              <a:rPr lang="de-DE" sz="2200" dirty="0" smtClean="0"/>
              <a:t>Conceptualization and implementation</a:t>
            </a:r>
          </a:p>
          <a:p>
            <a:pPr lvl="1" eaLnBrk="1" hangingPunct="1">
              <a:lnSpc>
                <a:spcPct val="90000"/>
              </a:lnSpc>
              <a:buFontTx/>
              <a:buNone/>
            </a:pPr>
            <a:endParaRPr lang="de-DE" sz="2200" dirty="0" smtClean="0"/>
          </a:p>
          <a:p>
            <a:pPr eaLnBrk="1" hangingPunct="1">
              <a:lnSpc>
                <a:spcPct val="90000"/>
              </a:lnSpc>
            </a:pPr>
            <a:r>
              <a:rPr lang="de-DE" sz="2400" dirty="0" smtClean="0">
                <a:solidFill>
                  <a:srgbClr val="FFFF00"/>
                </a:solidFill>
              </a:rPr>
              <a:t>Contains</a:t>
            </a:r>
          </a:p>
          <a:p>
            <a:pPr lvl="1" eaLnBrk="1" hangingPunct="1">
              <a:lnSpc>
                <a:spcPct val="90000"/>
              </a:lnSpc>
            </a:pPr>
            <a:r>
              <a:rPr lang="de-DE" sz="2000" dirty="0" smtClean="0"/>
              <a:t>Ontological primitives</a:t>
            </a:r>
          </a:p>
          <a:p>
            <a:pPr lvl="2" eaLnBrk="1" hangingPunct="1">
              <a:lnSpc>
                <a:spcPct val="90000"/>
              </a:lnSpc>
              <a:buFontTx/>
              <a:buNone/>
            </a:pPr>
            <a:endParaRPr lang="de-DE" dirty="0" smtClean="0"/>
          </a:p>
          <a:p>
            <a:pPr eaLnBrk="1" hangingPunct="1">
              <a:lnSpc>
                <a:spcPct val="90000"/>
              </a:lnSpc>
            </a:pPr>
            <a:endParaRPr lang="en-US" dirty="0" smtClean="0"/>
          </a:p>
        </p:txBody>
      </p:sp>
      <p:sp>
        <p:nvSpPr>
          <p:cNvPr id="4813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EE28AD49-DC31-4170-83C3-B8B0E200DA3F}" type="slidenum">
              <a:rPr lang="en-US" sz="700">
                <a:solidFill>
                  <a:schemeClr val="bg1"/>
                </a:solidFill>
              </a:rPr>
              <a:pPr eaLnBrk="1" hangingPunct="1"/>
              <a:t>15</a:t>
            </a:fld>
            <a:endParaRPr lang="en-US" sz="700">
              <a:solidFill>
                <a:schemeClr val="bg1"/>
              </a:solidFill>
            </a:endParaRPr>
          </a:p>
        </p:txBody>
      </p:sp>
    </p:spTree>
    <p:extLst>
      <p:ext uri="{BB962C8B-B14F-4D97-AF65-F5344CB8AC3E}">
        <p14:creationId xmlns:p14="http://schemas.microsoft.com/office/powerpoint/2010/main" val="768424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p:nvPr/>
        </p:nvCxnSpPr>
        <p:spPr>
          <a:xfrm flipV="1">
            <a:off x="2986644" y="3726377"/>
            <a:ext cx="2886694" cy="14845"/>
          </a:xfrm>
          <a:prstGeom prst="straightConnector1">
            <a:avLst/>
          </a:prstGeom>
          <a:ln w="76200">
            <a:solidFill>
              <a:srgbClr val="92D050"/>
            </a:solidFill>
            <a:tailEnd type="arrow"/>
          </a:ln>
        </p:spPr>
        <p:style>
          <a:lnRef idx="3">
            <a:schemeClr val="accent3"/>
          </a:lnRef>
          <a:fillRef idx="0">
            <a:schemeClr val="accent3"/>
          </a:fillRef>
          <a:effectRef idx="2">
            <a:schemeClr val="accent3"/>
          </a:effectRef>
          <a:fontRef idx="minor">
            <a:schemeClr val="tx1"/>
          </a:fontRef>
        </p:style>
      </p:cxnSp>
      <p:sp>
        <p:nvSpPr>
          <p:cNvPr id="2" name="Title 1"/>
          <p:cNvSpPr>
            <a:spLocks noGrp="1"/>
          </p:cNvSpPr>
          <p:nvPr>
            <p:ph type="title"/>
          </p:nvPr>
        </p:nvSpPr>
        <p:spPr>
          <a:xfrm>
            <a:off x="315191" y="1626466"/>
            <a:ext cx="8229600" cy="1143000"/>
          </a:xfrm>
        </p:spPr>
        <p:txBody>
          <a:bodyPr/>
          <a:lstStyle/>
          <a:p>
            <a:r>
              <a:rPr lang="en-US"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R</a:t>
            </a:r>
            <a:r>
              <a:rPr lang="en-US" b="1" dirty="0">
                <a:solidFill>
                  <a:srgbClr val="92D050"/>
                </a:solidFill>
                <a:effectLst>
                  <a:outerShdw blurRad="38100" dist="38100" dir="2700000" algn="tl">
                    <a:srgbClr val="000000">
                      <a:alpha val="43137"/>
                    </a:srgbClr>
                  </a:outerShdw>
                </a:effectLst>
                <a:latin typeface="Arial" pitchFamily="34" charset="0"/>
                <a:cs typeface="Arial" pitchFamily="34" charset="0"/>
              </a:rPr>
              <a:t>D</a:t>
            </a:r>
            <a:r>
              <a:rPr lang="en-US" b="1" dirty="0">
                <a:solidFill>
                  <a:srgbClr val="CA06BC"/>
                </a:solidFill>
                <a:effectLst>
                  <a:outerShdw blurRad="38100" dist="38100" dir="2700000" algn="tl">
                    <a:srgbClr val="000000">
                      <a:alpha val="43137"/>
                    </a:srgbClr>
                  </a:outerShdw>
                </a:effectLst>
                <a:latin typeface="Arial" pitchFamily="34" charset="0"/>
                <a:cs typeface="Arial" pitchFamily="34" charset="0"/>
              </a:rPr>
              <a:t>F</a:t>
            </a:r>
            <a:r>
              <a:rPr lang="en-US"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 Model</a:t>
            </a:r>
            <a:endParaRPr lang="en-US" b="1" dirty="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Oval 3"/>
          <p:cNvSpPr/>
          <p:nvPr/>
        </p:nvSpPr>
        <p:spPr>
          <a:xfrm>
            <a:off x="838200" y="2895599"/>
            <a:ext cx="2320636" cy="1676400"/>
          </a:xfrm>
          <a:prstGeom prst="ellipse">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smtClean="0"/>
              <a:t>Subject</a:t>
            </a:r>
            <a:endParaRPr lang="en-US" sz="3200" b="1" dirty="0"/>
          </a:p>
        </p:txBody>
      </p:sp>
      <p:sp>
        <p:nvSpPr>
          <p:cNvPr id="5" name="Oval 4"/>
          <p:cNvSpPr/>
          <p:nvPr/>
        </p:nvSpPr>
        <p:spPr>
          <a:xfrm>
            <a:off x="5873338" y="2895600"/>
            <a:ext cx="1981200" cy="1676400"/>
          </a:xfrm>
          <a:prstGeom prst="ellipse">
            <a:avLst/>
          </a:prstGeom>
          <a:solidFill>
            <a:srgbClr val="CA06BC"/>
          </a:solidFill>
          <a:ln>
            <a:solidFill>
              <a:srgbClr val="CA06BC"/>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smtClean="0"/>
              <a:t>Object</a:t>
            </a:r>
            <a:endParaRPr lang="en-US" sz="3200" b="1" dirty="0"/>
          </a:p>
        </p:txBody>
      </p:sp>
      <p:sp>
        <p:nvSpPr>
          <p:cNvPr id="11" name="TextBox 10"/>
          <p:cNvSpPr txBox="1"/>
          <p:nvPr/>
        </p:nvSpPr>
        <p:spPr>
          <a:xfrm>
            <a:off x="3258787" y="2739409"/>
            <a:ext cx="1905000" cy="584775"/>
          </a:xfrm>
          <a:prstGeom prst="rect">
            <a:avLst/>
          </a:prstGeom>
          <a:noFill/>
        </p:spPr>
        <p:txBody>
          <a:bodyPr wrap="square" rtlCol="0">
            <a:spAutoFit/>
          </a:bodyPr>
          <a:lstStyle/>
          <a:p>
            <a:pPr algn="ctr"/>
            <a:r>
              <a:rPr lang="en-US" sz="3200" b="1" dirty="0" smtClean="0"/>
              <a:t>Property</a:t>
            </a:r>
            <a:endParaRPr lang="en-US" sz="3200" b="1" dirty="0"/>
          </a:p>
        </p:txBody>
      </p:sp>
      <p:sp>
        <p:nvSpPr>
          <p:cNvPr id="10" name="Title 1"/>
          <p:cNvSpPr txBox="1">
            <a:spLocks/>
          </p:cNvSpPr>
          <p:nvPr/>
        </p:nvSpPr>
        <p:spPr>
          <a:xfrm>
            <a:off x="457200" y="274638"/>
            <a:ext cx="8229600" cy="1143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effectLst>
                  <a:outerShdw blurRad="38100" dist="38100" dir="2700000" algn="tl">
                    <a:srgbClr val="000000">
                      <a:alpha val="43137"/>
                    </a:srgbClr>
                  </a:outerShdw>
                </a:effectLst>
                <a:latin typeface="Arial Black" pitchFamily="34" charset="0"/>
              </a:rPr>
              <a:t>Ontology in Semantic Web (cont.)</a:t>
            </a:r>
            <a:endParaRPr lang="en-US" sz="4000" b="1" dirty="0">
              <a:effectLst>
                <a:outerShdw blurRad="38100" dist="38100" dir="2700000" algn="tl">
                  <a:srgbClr val="000000">
                    <a:alpha val="43137"/>
                  </a:srgbClr>
                </a:outerShdw>
              </a:effectLst>
              <a:latin typeface="Arial Black" pitchFamily="34" charset="0"/>
            </a:endParaRPr>
          </a:p>
        </p:txBody>
      </p:sp>
    </p:spTree>
    <p:extLst>
      <p:ext uri="{BB962C8B-B14F-4D97-AF65-F5344CB8AC3E}">
        <p14:creationId xmlns:p14="http://schemas.microsoft.com/office/powerpoint/2010/main" val="249419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771955"/>
            <a:ext cx="8229600" cy="747275"/>
          </a:xfrm>
        </p:spPr>
        <p:txBody>
          <a:bodyPr>
            <a:noAutofit/>
          </a:bodyPr>
          <a:lstStyle/>
          <a:p>
            <a:r>
              <a:rPr lang="en-US" sz="8000" b="1" dirty="0" smtClean="0">
                <a:solidFill>
                  <a:schemeClr val="tx2">
                    <a:lumMod val="60000"/>
                    <a:lumOff val="40000"/>
                  </a:schemeClr>
                </a:solidFill>
                <a:latin typeface="+mn-lt"/>
                <a:ea typeface="+mn-ea"/>
                <a:cs typeface="+mn-cs"/>
              </a:rPr>
              <a:t>RDFs</a:t>
            </a:r>
            <a:endParaRPr lang="en-US" sz="8000" b="1" dirty="0">
              <a:solidFill>
                <a:schemeClr val="tx2">
                  <a:lumMod val="60000"/>
                  <a:lumOff val="40000"/>
                </a:schemeClr>
              </a:solidFill>
              <a:latin typeface="+mn-lt"/>
              <a:ea typeface="+mn-ea"/>
              <a:cs typeface="+mn-cs"/>
            </a:endParaRPr>
          </a:p>
        </p:txBody>
      </p:sp>
      <p:sp>
        <p:nvSpPr>
          <p:cNvPr id="4" name="Oval 3"/>
          <p:cNvSpPr/>
          <p:nvPr/>
        </p:nvSpPr>
        <p:spPr>
          <a:xfrm>
            <a:off x="4098065" y="1657173"/>
            <a:ext cx="4063831" cy="398422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Oval 6"/>
          <p:cNvSpPr/>
          <p:nvPr/>
        </p:nvSpPr>
        <p:spPr>
          <a:xfrm>
            <a:off x="5055721" y="4094793"/>
            <a:ext cx="1371600" cy="1190368"/>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44181" y="2220600"/>
            <a:ext cx="1371600" cy="13716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Diamond 7"/>
          <p:cNvSpPr/>
          <p:nvPr/>
        </p:nvSpPr>
        <p:spPr>
          <a:xfrm>
            <a:off x="6278262" y="2923565"/>
            <a:ext cx="381000" cy="3810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iamond 12"/>
          <p:cNvSpPr/>
          <p:nvPr/>
        </p:nvSpPr>
        <p:spPr>
          <a:xfrm>
            <a:off x="5641682" y="2961665"/>
            <a:ext cx="425792" cy="3429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amond 13"/>
          <p:cNvSpPr/>
          <p:nvPr/>
        </p:nvSpPr>
        <p:spPr>
          <a:xfrm>
            <a:off x="5741521" y="2450608"/>
            <a:ext cx="381000" cy="3429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iamond 15"/>
          <p:cNvSpPr/>
          <p:nvPr/>
        </p:nvSpPr>
        <p:spPr>
          <a:xfrm>
            <a:off x="5274326" y="4356775"/>
            <a:ext cx="367356" cy="342898"/>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iamond 16"/>
          <p:cNvSpPr/>
          <p:nvPr/>
        </p:nvSpPr>
        <p:spPr>
          <a:xfrm>
            <a:off x="5641682" y="4481499"/>
            <a:ext cx="344959" cy="342898"/>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ular Callout 30"/>
          <p:cNvSpPr/>
          <p:nvPr/>
        </p:nvSpPr>
        <p:spPr>
          <a:xfrm>
            <a:off x="1676400" y="5285161"/>
            <a:ext cx="1981200" cy="658942"/>
          </a:xfrm>
          <a:prstGeom prst="wedgeRectCallout">
            <a:avLst>
              <a:gd name="adj1" fmla="val 146869"/>
              <a:gd name="adj2" fmla="val -1317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pitchFamily="34" charset="0"/>
                <a:cs typeface="Arial" pitchFamily="34" charset="0"/>
              </a:rPr>
              <a:t>subclass</a:t>
            </a:r>
            <a:endParaRPr lang="en-US" sz="2800" b="1" dirty="0">
              <a:latin typeface="Arial" pitchFamily="34" charset="0"/>
              <a:cs typeface="Arial" pitchFamily="34" charset="0"/>
            </a:endParaRPr>
          </a:p>
        </p:txBody>
      </p:sp>
      <p:sp>
        <p:nvSpPr>
          <p:cNvPr id="36" name="Rectangular Callout 35"/>
          <p:cNvSpPr/>
          <p:nvPr/>
        </p:nvSpPr>
        <p:spPr>
          <a:xfrm>
            <a:off x="6645407" y="5610728"/>
            <a:ext cx="1736593" cy="666750"/>
          </a:xfrm>
          <a:prstGeom prst="wedgeRectCallout">
            <a:avLst>
              <a:gd name="adj1" fmla="val 12106"/>
              <a:gd name="adj2" fmla="val -3128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pitchFamily="34" charset="0"/>
                <a:cs typeface="Arial" pitchFamily="34" charset="0"/>
              </a:rPr>
              <a:t>class</a:t>
            </a:r>
            <a:endParaRPr lang="en-US" sz="2800" b="1" dirty="0">
              <a:latin typeface="Arial" pitchFamily="34" charset="0"/>
              <a:cs typeface="Arial" pitchFamily="34" charset="0"/>
            </a:endParaRPr>
          </a:p>
        </p:txBody>
      </p:sp>
      <p:cxnSp>
        <p:nvCxnSpPr>
          <p:cNvPr id="99" name="Straight Connector 98"/>
          <p:cNvCxnSpPr/>
          <p:nvPr/>
        </p:nvCxnSpPr>
        <p:spPr>
          <a:xfrm flipH="1">
            <a:off x="5932021" y="3592200"/>
            <a:ext cx="166315" cy="502593"/>
          </a:xfrm>
          <a:prstGeom prst="line">
            <a:avLst/>
          </a:prstGeom>
          <a:ln w="76200">
            <a:solidFill>
              <a:srgbClr val="92D050"/>
            </a:solidFill>
          </a:ln>
        </p:spPr>
        <p:style>
          <a:lnRef idx="3">
            <a:schemeClr val="accent3"/>
          </a:lnRef>
          <a:fillRef idx="0">
            <a:schemeClr val="accent3"/>
          </a:fillRef>
          <a:effectRef idx="2">
            <a:schemeClr val="accent3"/>
          </a:effectRef>
          <a:fontRef idx="minor">
            <a:schemeClr val="tx1"/>
          </a:fontRef>
        </p:style>
      </p:cxnSp>
      <p:sp>
        <p:nvSpPr>
          <p:cNvPr id="15" name="Diamond 14"/>
          <p:cNvSpPr/>
          <p:nvPr/>
        </p:nvSpPr>
        <p:spPr>
          <a:xfrm>
            <a:off x="6129981" y="2366686"/>
            <a:ext cx="338781" cy="42682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iamond 23"/>
          <p:cNvSpPr/>
          <p:nvPr/>
        </p:nvSpPr>
        <p:spPr>
          <a:xfrm>
            <a:off x="5512701" y="4824397"/>
            <a:ext cx="381000" cy="351140"/>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ular Callout 33"/>
          <p:cNvSpPr/>
          <p:nvPr/>
        </p:nvSpPr>
        <p:spPr>
          <a:xfrm>
            <a:off x="899340" y="3483310"/>
            <a:ext cx="1554119" cy="666750"/>
          </a:xfrm>
          <a:prstGeom prst="wedgeRectCallout">
            <a:avLst>
              <a:gd name="adj1" fmla="val 265698"/>
              <a:gd name="adj2" fmla="val -142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itchFamily="34" charset="0"/>
                <a:cs typeface="Arial" pitchFamily="34" charset="0"/>
              </a:rPr>
              <a:t>individual</a:t>
            </a:r>
            <a:endParaRPr lang="en-US" sz="2000" b="1" dirty="0">
              <a:latin typeface="Arial" pitchFamily="34" charset="0"/>
              <a:cs typeface="Arial" pitchFamily="34" charset="0"/>
            </a:endParaRPr>
          </a:p>
        </p:txBody>
      </p:sp>
      <p:sp>
        <p:nvSpPr>
          <p:cNvPr id="18" name="Title 1"/>
          <p:cNvSpPr txBox="1">
            <a:spLocks/>
          </p:cNvSpPr>
          <p:nvPr/>
        </p:nvSpPr>
        <p:spPr>
          <a:xfrm>
            <a:off x="457200" y="274638"/>
            <a:ext cx="8229600" cy="1143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effectLst>
                  <a:outerShdw blurRad="38100" dist="38100" dir="2700000" algn="tl">
                    <a:srgbClr val="000000">
                      <a:alpha val="43137"/>
                    </a:srgbClr>
                  </a:outerShdw>
                </a:effectLst>
                <a:latin typeface="Arial Black" pitchFamily="34" charset="0"/>
              </a:rPr>
              <a:t>Ontology in Semantic Web (cont.)</a:t>
            </a:r>
            <a:endParaRPr lang="en-US" sz="4000" b="1" dirty="0">
              <a:effectLst>
                <a:outerShdw blurRad="38100" dist="38100" dir="2700000" algn="tl">
                  <a:srgbClr val="000000">
                    <a:alpha val="43137"/>
                  </a:srgbClr>
                </a:outerShdw>
              </a:effectLst>
              <a:latin typeface="Arial Black"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40" y="1398178"/>
            <a:ext cx="1600200" cy="1843980"/>
          </a:xfrm>
          <a:prstGeom prst="rect">
            <a:avLst/>
          </a:prstGeom>
        </p:spPr>
      </p:pic>
    </p:spTree>
    <p:extLst>
      <p:ext uri="{BB962C8B-B14F-4D97-AF65-F5344CB8AC3E}">
        <p14:creationId xmlns:p14="http://schemas.microsoft.com/office/powerpoint/2010/main" val="109675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5" grpId="0" animBg="1"/>
      <p:bldP spid="8" grpId="0" animBg="1"/>
      <p:bldP spid="13" grpId="0" animBg="1"/>
      <p:bldP spid="14" grpId="0" animBg="1"/>
      <p:bldP spid="16" grpId="0" animBg="1"/>
      <p:bldP spid="17" grpId="0" animBg="1"/>
      <p:bldP spid="31" grpId="0" animBg="1"/>
      <p:bldP spid="36" grpId="0" animBg="1"/>
      <p:bldP spid="15" grpId="0" animBg="1"/>
      <p:bldP spid="24" grpId="0" animBg="1"/>
      <p:bldP spid="3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2133600" y="228600"/>
            <a:ext cx="6705600" cy="6477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362200" y="228600"/>
            <a:ext cx="8229600" cy="747275"/>
          </a:xfrm>
        </p:spPr>
        <p:txBody>
          <a:bodyPr>
            <a:noAutofit/>
          </a:bodyPr>
          <a:lstStyle/>
          <a:p>
            <a:r>
              <a:rPr lang="en-US" sz="8000" b="1" dirty="0" smtClean="0">
                <a:solidFill>
                  <a:schemeClr val="tx2">
                    <a:lumMod val="60000"/>
                    <a:lumOff val="40000"/>
                  </a:schemeClr>
                </a:solidFill>
                <a:latin typeface="+mn-lt"/>
                <a:ea typeface="+mn-ea"/>
                <a:cs typeface="+mn-cs"/>
              </a:rPr>
              <a:t>OWL</a:t>
            </a:r>
            <a:endParaRPr lang="en-US" sz="8000" b="1" dirty="0">
              <a:solidFill>
                <a:schemeClr val="tx2">
                  <a:lumMod val="60000"/>
                  <a:lumOff val="40000"/>
                </a:schemeClr>
              </a:solidFill>
              <a:latin typeface="+mn-lt"/>
              <a:ea typeface="+mn-ea"/>
              <a:cs typeface="+mn-cs"/>
            </a:endParaRPr>
          </a:p>
        </p:txBody>
      </p:sp>
      <p:sp>
        <p:nvSpPr>
          <p:cNvPr id="4" name="Oval 3"/>
          <p:cNvSpPr/>
          <p:nvPr/>
        </p:nvSpPr>
        <p:spPr>
          <a:xfrm>
            <a:off x="2489369" y="1066800"/>
            <a:ext cx="2882729" cy="318546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Oval 6"/>
          <p:cNvSpPr/>
          <p:nvPr/>
        </p:nvSpPr>
        <p:spPr>
          <a:xfrm>
            <a:off x="2943606" y="2880773"/>
            <a:ext cx="1371600" cy="1190368"/>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204519" y="1404036"/>
            <a:ext cx="1371600" cy="13716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Diamond 7"/>
          <p:cNvSpPr/>
          <p:nvPr/>
        </p:nvSpPr>
        <p:spPr>
          <a:xfrm>
            <a:off x="3784770" y="1575486"/>
            <a:ext cx="381000" cy="3810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iamond 12"/>
          <p:cNvSpPr/>
          <p:nvPr/>
        </p:nvSpPr>
        <p:spPr>
          <a:xfrm>
            <a:off x="3358979" y="1956486"/>
            <a:ext cx="425792" cy="3429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amond 13"/>
          <p:cNvSpPr/>
          <p:nvPr/>
        </p:nvSpPr>
        <p:spPr>
          <a:xfrm>
            <a:off x="4002043" y="1963952"/>
            <a:ext cx="381000" cy="3429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iamond 15"/>
          <p:cNvSpPr/>
          <p:nvPr/>
        </p:nvSpPr>
        <p:spPr>
          <a:xfrm>
            <a:off x="3204519" y="3463495"/>
            <a:ext cx="367356" cy="342898"/>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iamond 16"/>
          <p:cNvSpPr/>
          <p:nvPr/>
        </p:nvSpPr>
        <p:spPr>
          <a:xfrm>
            <a:off x="3633914" y="3236440"/>
            <a:ext cx="344959" cy="342898"/>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176451" y="4366510"/>
            <a:ext cx="1397553" cy="1432412"/>
            <a:chOff x="5176451" y="4366510"/>
            <a:chExt cx="1397553" cy="1432412"/>
          </a:xfrm>
        </p:grpSpPr>
        <p:sp>
          <p:nvSpPr>
            <p:cNvPr id="6" name="Oval 5"/>
            <p:cNvSpPr/>
            <p:nvPr/>
          </p:nvSpPr>
          <p:spPr>
            <a:xfrm>
              <a:off x="5176451" y="4366510"/>
              <a:ext cx="1397553" cy="143241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209501" y="4741694"/>
              <a:ext cx="571726" cy="59961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52040" y="5095996"/>
              <a:ext cx="571726" cy="599614"/>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781227" y="4483102"/>
              <a:ext cx="571726" cy="59961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iamond 17"/>
            <p:cNvSpPr/>
            <p:nvPr/>
          </p:nvSpPr>
          <p:spPr>
            <a:xfrm>
              <a:off x="5405656" y="5049178"/>
              <a:ext cx="163105" cy="14585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iamond 18"/>
            <p:cNvSpPr/>
            <p:nvPr/>
          </p:nvSpPr>
          <p:spPr>
            <a:xfrm>
              <a:off x="5495364" y="4828599"/>
              <a:ext cx="158813" cy="15350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iamond 19"/>
            <p:cNvSpPr/>
            <p:nvPr/>
          </p:nvSpPr>
          <p:spPr>
            <a:xfrm>
              <a:off x="5875228" y="4604643"/>
              <a:ext cx="149370" cy="165659"/>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iamond 20"/>
            <p:cNvSpPr/>
            <p:nvPr/>
          </p:nvSpPr>
          <p:spPr>
            <a:xfrm>
              <a:off x="5981245" y="4754097"/>
              <a:ext cx="144219" cy="173763"/>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iamond 21"/>
            <p:cNvSpPr/>
            <p:nvPr/>
          </p:nvSpPr>
          <p:spPr>
            <a:xfrm>
              <a:off x="6053355" y="4562105"/>
              <a:ext cx="157955" cy="168360"/>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iamond 22"/>
            <p:cNvSpPr/>
            <p:nvPr/>
          </p:nvSpPr>
          <p:spPr>
            <a:xfrm>
              <a:off x="5322386" y="4909179"/>
              <a:ext cx="147653" cy="14585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iamond 24"/>
            <p:cNvSpPr/>
            <p:nvPr/>
          </p:nvSpPr>
          <p:spPr>
            <a:xfrm>
              <a:off x="5864068" y="5388600"/>
              <a:ext cx="158813" cy="15350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iamond 25"/>
            <p:cNvSpPr/>
            <p:nvPr/>
          </p:nvSpPr>
          <p:spPr>
            <a:xfrm>
              <a:off x="6046058" y="5280538"/>
              <a:ext cx="158813" cy="15350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iamond 26"/>
            <p:cNvSpPr/>
            <p:nvPr/>
          </p:nvSpPr>
          <p:spPr>
            <a:xfrm>
              <a:off x="5870506" y="5172723"/>
              <a:ext cx="158813" cy="15350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p:cNvSpPr txBox="1"/>
          <p:nvPr/>
        </p:nvSpPr>
        <p:spPr>
          <a:xfrm>
            <a:off x="5176451" y="685800"/>
            <a:ext cx="1855573" cy="707886"/>
          </a:xfrm>
          <a:prstGeom prst="rect">
            <a:avLst/>
          </a:prstGeom>
          <a:noFill/>
        </p:spPr>
        <p:txBody>
          <a:bodyPr wrap="square" rtlCol="0">
            <a:spAutoFit/>
          </a:bodyPr>
          <a:lstStyle/>
          <a:p>
            <a:r>
              <a:rPr lang="en-US" sz="4000" b="1" dirty="0" smtClean="0">
                <a:latin typeface="Arial" pitchFamily="34" charset="0"/>
                <a:cs typeface="Arial" pitchFamily="34" charset="0"/>
              </a:rPr>
              <a:t>thing</a:t>
            </a:r>
            <a:endParaRPr lang="en-US" sz="4000" b="1" dirty="0">
              <a:latin typeface="Arial" pitchFamily="34" charset="0"/>
              <a:cs typeface="Arial" pitchFamily="34" charset="0"/>
            </a:endParaRPr>
          </a:p>
        </p:txBody>
      </p:sp>
      <p:grpSp>
        <p:nvGrpSpPr>
          <p:cNvPr id="37" name="Group 36"/>
          <p:cNvGrpSpPr/>
          <p:nvPr/>
        </p:nvGrpSpPr>
        <p:grpSpPr>
          <a:xfrm>
            <a:off x="6322541" y="1137336"/>
            <a:ext cx="1533268" cy="1638300"/>
            <a:chOff x="6322541" y="1137336"/>
            <a:chExt cx="1533268" cy="1638300"/>
          </a:xfrm>
        </p:grpSpPr>
        <p:sp>
          <p:nvSpPr>
            <p:cNvPr id="39" name="Oval 38"/>
            <p:cNvSpPr/>
            <p:nvPr/>
          </p:nvSpPr>
          <p:spPr>
            <a:xfrm>
              <a:off x="6322541" y="1137336"/>
              <a:ext cx="1533268" cy="1638300"/>
            </a:xfrm>
            <a:prstGeom prst="ellipse">
              <a:avLst/>
            </a:prstGeom>
            <a:solidFill>
              <a:srgbClr val="CA06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6358801" y="1566447"/>
              <a:ext cx="627246" cy="6858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954025" y="1971675"/>
              <a:ext cx="627246" cy="6858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6986047" y="1270686"/>
              <a:ext cx="627246" cy="6858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Diamond 42"/>
            <p:cNvSpPr/>
            <p:nvPr/>
          </p:nvSpPr>
          <p:spPr>
            <a:xfrm>
              <a:off x="6574004" y="1918127"/>
              <a:ext cx="178944" cy="16681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Diamond 43"/>
            <p:cNvSpPr/>
            <p:nvPr/>
          </p:nvSpPr>
          <p:spPr>
            <a:xfrm>
              <a:off x="6672424" y="1665844"/>
              <a:ext cx="174235" cy="17557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Diamond 44"/>
            <p:cNvSpPr/>
            <p:nvPr/>
          </p:nvSpPr>
          <p:spPr>
            <a:xfrm>
              <a:off x="7089175" y="1409697"/>
              <a:ext cx="163875" cy="189471"/>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p:cNvSpPr/>
            <p:nvPr/>
          </p:nvSpPr>
          <p:spPr>
            <a:xfrm>
              <a:off x="7205488" y="1580633"/>
              <a:ext cx="158224" cy="198739"/>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iamond 46"/>
            <p:cNvSpPr/>
            <p:nvPr/>
          </p:nvSpPr>
          <p:spPr>
            <a:xfrm>
              <a:off x="7284600" y="1361045"/>
              <a:ext cx="173293" cy="192559"/>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p:cNvSpPr/>
            <p:nvPr/>
          </p:nvSpPr>
          <p:spPr>
            <a:xfrm>
              <a:off x="6482647" y="1758006"/>
              <a:ext cx="161991" cy="16681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p:cNvSpPr/>
            <p:nvPr/>
          </p:nvSpPr>
          <p:spPr>
            <a:xfrm>
              <a:off x="7076931" y="2306336"/>
              <a:ext cx="174235" cy="17557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Diamond 49"/>
            <p:cNvSpPr/>
            <p:nvPr/>
          </p:nvSpPr>
          <p:spPr>
            <a:xfrm>
              <a:off x="7276594" y="2182743"/>
              <a:ext cx="174235" cy="17557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iamond 50"/>
            <p:cNvSpPr/>
            <p:nvPr/>
          </p:nvSpPr>
          <p:spPr>
            <a:xfrm>
              <a:off x="7083995" y="2059430"/>
              <a:ext cx="174235" cy="17557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96"/>
          <p:cNvGrpSpPr/>
          <p:nvPr/>
        </p:nvGrpSpPr>
        <p:grpSpPr>
          <a:xfrm>
            <a:off x="3440325" y="4709260"/>
            <a:ext cx="1450889" cy="1490587"/>
            <a:chOff x="3440325" y="4709260"/>
            <a:chExt cx="1450889" cy="1490587"/>
          </a:xfrm>
        </p:grpSpPr>
        <p:sp>
          <p:nvSpPr>
            <p:cNvPr id="53" name="Oval 52"/>
            <p:cNvSpPr/>
            <p:nvPr/>
          </p:nvSpPr>
          <p:spPr>
            <a:xfrm>
              <a:off x="3440325" y="4709260"/>
              <a:ext cx="1450889" cy="1490587"/>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474636" y="5099681"/>
              <a:ext cx="593546" cy="623967"/>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037881" y="5468373"/>
              <a:ext cx="593546" cy="62396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4068182" y="4830587"/>
              <a:ext cx="593546" cy="62396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Diamond 56"/>
            <p:cNvSpPr/>
            <p:nvPr/>
          </p:nvSpPr>
          <p:spPr>
            <a:xfrm>
              <a:off x="3678277" y="5419653"/>
              <a:ext cx="169330" cy="15177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Diamond 57"/>
            <p:cNvSpPr/>
            <p:nvPr/>
          </p:nvSpPr>
          <p:spPr>
            <a:xfrm>
              <a:off x="3771409" y="5190116"/>
              <a:ext cx="164874" cy="1597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Diamond 58"/>
            <p:cNvSpPr/>
            <p:nvPr/>
          </p:nvSpPr>
          <p:spPr>
            <a:xfrm>
              <a:off x="4165769" y="4957064"/>
              <a:ext cx="155070" cy="172387"/>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Diamond 59"/>
            <p:cNvSpPr/>
            <p:nvPr/>
          </p:nvSpPr>
          <p:spPr>
            <a:xfrm>
              <a:off x="4275833" y="5112588"/>
              <a:ext cx="149723" cy="180820"/>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Diamond 60"/>
            <p:cNvSpPr/>
            <p:nvPr/>
          </p:nvSpPr>
          <p:spPr>
            <a:xfrm>
              <a:off x="4350695" y="4912799"/>
              <a:ext cx="163983" cy="175197"/>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iamond 61"/>
            <p:cNvSpPr/>
            <p:nvPr/>
          </p:nvSpPr>
          <p:spPr>
            <a:xfrm>
              <a:off x="3591829" y="5273968"/>
              <a:ext cx="153288" cy="15177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Diamond 62"/>
            <p:cNvSpPr/>
            <p:nvPr/>
          </p:nvSpPr>
          <p:spPr>
            <a:xfrm>
              <a:off x="4154184" y="5772860"/>
              <a:ext cx="164874" cy="1597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Diamond 63"/>
            <p:cNvSpPr/>
            <p:nvPr/>
          </p:nvSpPr>
          <p:spPr>
            <a:xfrm>
              <a:off x="4343119" y="5660410"/>
              <a:ext cx="164874" cy="1597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Diamond 64"/>
            <p:cNvSpPr/>
            <p:nvPr/>
          </p:nvSpPr>
          <p:spPr>
            <a:xfrm>
              <a:off x="4160868" y="5548216"/>
              <a:ext cx="164874" cy="1597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p:cNvGrpSpPr/>
          <p:nvPr/>
        </p:nvGrpSpPr>
        <p:grpSpPr>
          <a:xfrm>
            <a:off x="5457490" y="2657475"/>
            <a:ext cx="1528818" cy="1635292"/>
            <a:chOff x="5457490" y="2657475"/>
            <a:chExt cx="1528818" cy="1635292"/>
          </a:xfrm>
        </p:grpSpPr>
        <p:sp>
          <p:nvSpPr>
            <p:cNvPr id="67" name="Oval 66"/>
            <p:cNvSpPr/>
            <p:nvPr/>
          </p:nvSpPr>
          <p:spPr>
            <a:xfrm>
              <a:off x="5457490" y="2657475"/>
              <a:ext cx="1528818" cy="163529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493644" y="3085798"/>
              <a:ext cx="625426" cy="684541"/>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087142" y="3490282"/>
              <a:ext cx="625426" cy="68454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119070" y="2790580"/>
              <a:ext cx="625426" cy="684541"/>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Diamond 70"/>
            <p:cNvSpPr/>
            <p:nvPr/>
          </p:nvSpPr>
          <p:spPr>
            <a:xfrm>
              <a:off x="5708223" y="3436832"/>
              <a:ext cx="178425" cy="16651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Diamond 71"/>
            <p:cNvSpPr/>
            <p:nvPr/>
          </p:nvSpPr>
          <p:spPr>
            <a:xfrm>
              <a:off x="5806357" y="3185013"/>
              <a:ext cx="173729" cy="17524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Diamond 72"/>
            <p:cNvSpPr/>
            <p:nvPr/>
          </p:nvSpPr>
          <p:spPr>
            <a:xfrm>
              <a:off x="6221899" y="2929336"/>
              <a:ext cx="163399" cy="189123"/>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Diamond 73"/>
            <p:cNvSpPr/>
            <p:nvPr/>
          </p:nvSpPr>
          <p:spPr>
            <a:xfrm>
              <a:off x="6337874" y="3099958"/>
              <a:ext cx="157764" cy="198374"/>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Diamond 74"/>
            <p:cNvSpPr/>
            <p:nvPr/>
          </p:nvSpPr>
          <p:spPr>
            <a:xfrm>
              <a:off x="6416757" y="2880773"/>
              <a:ext cx="172790" cy="192205"/>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Diamond 75"/>
            <p:cNvSpPr/>
            <p:nvPr/>
          </p:nvSpPr>
          <p:spPr>
            <a:xfrm>
              <a:off x="5617132" y="3277005"/>
              <a:ext cx="161521" cy="16651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Diamond 76"/>
            <p:cNvSpPr/>
            <p:nvPr/>
          </p:nvSpPr>
          <p:spPr>
            <a:xfrm>
              <a:off x="6209691" y="3824329"/>
              <a:ext cx="173729" cy="17524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Diamond 77"/>
            <p:cNvSpPr/>
            <p:nvPr/>
          </p:nvSpPr>
          <p:spPr>
            <a:xfrm>
              <a:off x="6408774" y="3700962"/>
              <a:ext cx="173729" cy="17524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Diamond 78"/>
            <p:cNvSpPr/>
            <p:nvPr/>
          </p:nvSpPr>
          <p:spPr>
            <a:xfrm>
              <a:off x="6216734" y="3577876"/>
              <a:ext cx="173729" cy="17524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9" name="Straight Connector 98"/>
          <p:cNvCxnSpPr/>
          <p:nvPr/>
        </p:nvCxnSpPr>
        <p:spPr>
          <a:xfrm flipH="1">
            <a:off x="3358979" y="2481906"/>
            <a:ext cx="425795" cy="703107"/>
          </a:xfrm>
          <a:prstGeom prst="line">
            <a:avLst/>
          </a:prstGeom>
          <a:ln w="76200">
            <a:solidFill>
              <a:srgbClr val="92D050"/>
            </a:solidFill>
          </a:ln>
        </p:spPr>
        <p:style>
          <a:lnRef idx="3">
            <a:schemeClr val="accent3"/>
          </a:lnRef>
          <a:fillRef idx="0">
            <a:schemeClr val="accent3"/>
          </a:fillRef>
          <a:effectRef idx="2">
            <a:schemeClr val="accent3"/>
          </a:effectRef>
          <a:fontRef idx="minor">
            <a:schemeClr val="tx1"/>
          </a:fontRef>
        </p:style>
      </p:cxnSp>
      <p:grpSp>
        <p:nvGrpSpPr>
          <p:cNvPr id="95" name="Group 94"/>
          <p:cNvGrpSpPr/>
          <p:nvPr/>
        </p:nvGrpSpPr>
        <p:grpSpPr>
          <a:xfrm>
            <a:off x="6963219" y="3504436"/>
            <a:ext cx="1670435" cy="1439991"/>
            <a:chOff x="6986308" y="2743499"/>
            <a:chExt cx="1670435" cy="1439991"/>
          </a:xfrm>
        </p:grpSpPr>
        <p:sp>
          <p:nvSpPr>
            <p:cNvPr id="81" name="Oval 80"/>
            <p:cNvSpPr/>
            <p:nvPr/>
          </p:nvSpPr>
          <p:spPr>
            <a:xfrm>
              <a:off x="6986308" y="2743499"/>
              <a:ext cx="1670435" cy="1439991"/>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7025811" y="3120668"/>
              <a:ext cx="683360" cy="602787"/>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7674285" y="3476844"/>
              <a:ext cx="683360" cy="60278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7709171" y="2860708"/>
              <a:ext cx="683360" cy="60278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Diamond 84"/>
            <p:cNvSpPr/>
            <p:nvPr/>
          </p:nvSpPr>
          <p:spPr>
            <a:xfrm>
              <a:off x="7260267" y="3429779"/>
              <a:ext cx="194952" cy="14662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iamond 85"/>
            <p:cNvSpPr/>
            <p:nvPr/>
          </p:nvSpPr>
          <p:spPr>
            <a:xfrm>
              <a:off x="7367491" y="3208033"/>
              <a:ext cx="189822" cy="15431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Diamond 86"/>
            <p:cNvSpPr/>
            <p:nvPr/>
          </p:nvSpPr>
          <p:spPr>
            <a:xfrm>
              <a:off x="7821525" y="2982892"/>
              <a:ext cx="178535" cy="166536"/>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Diamond 87"/>
            <p:cNvSpPr/>
            <p:nvPr/>
          </p:nvSpPr>
          <p:spPr>
            <a:xfrm>
              <a:off x="7948244" y="3133137"/>
              <a:ext cx="172378" cy="174682"/>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Diamond 88"/>
            <p:cNvSpPr/>
            <p:nvPr/>
          </p:nvSpPr>
          <p:spPr>
            <a:xfrm>
              <a:off x="8034433" y="2940129"/>
              <a:ext cx="188796" cy="169251"/>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Diamond 89"/>
            <p:cNvSpPr/>
            <p:nvPr/>
          </p:nvSpPr>
          <p:spPr>
            <a:xfrm>
              <a:off x="7160738" y="3289039"/>
              <a:ext cx="176483" cy="14662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Diamond 90"/>
            <p:cNvSpPr/>
            <p:nvPr/>
          </p:nvSpPr>
          <p:spPr>
            <a:xfrm>
              <a:off x="7808187" y="3770997"/>
              <a:ext cx="189822" cy="15431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Diamond 91"/>
            <p:cNvSpPr/>
            <p:nvPr/>
          </p:nvSpPr>
          <p:spPr>
            <a:xfrm>
              <a:off x="8025711" y="3662364"/>
              <a:ext cx="189822" cy="15431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Diamond 92"/>
            <p:cNvSpPr/>
            <p:nvPr/>
          </p:nvSpPr>
          <p:spPr>
            <a:xfrm>
              <a:off x="7815882" y="3553978"/>
              <a:ext cx="189822" cy="15431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5" name="Straight Connector 104"/>
          <p:cNvCxnSpPr/>
          <p:nvPr/>
        </p:nvCxnSpPr>
        <p:spPr>
          <a:xfrm flipV="1">
            <a:off x="5176451" y="1680002"/>
            <a:ext cx="1206969" cy="161412"/>
          </a:xfrm>
          <a:prstGeom prst="line">
            <a:avLst/>
          </a:prstGeom>
          <a:ln w="76200"/>
        </p:spPr>
        <p:style>
          <a:lnRef idx="3">
            <a:schemeClr val="accent5"/>
          </a:lnRef>
          <a:fillRef idx="0">
            <a:schemeClr val="accent5"/>
          </a:fillRef>
          <a:effectRef idx="2">
            <a:schemeClr val="accent5"/>
          </a:effectRef>
          <a:fontRef idx="minor">
            <a:schemeClr val="tx1"/>
          </a:fontRef>
        </p:style>
      </p:cxnSp>
      <p:cxnSp>
        <p:nvCxnSpPr>
          <p:cNvPr id="107" name="Straight Connector 106"/>
          <p:cNvCxnSpPr/>
          <p:nvPr/>
        </p:nvCxnSpPr>
        <p:spPr>
          <a:xfrm>
            <a:off x="7371246" y="2740700"/>
            <a:ext cx="413852" cy="749582"/>
          </a:xfrm>
          <a:prstGeom prst="line">
            <a:avLst/>
          </a:prstGeom>
          <a:ln w="76200"/>
        </p:spPr>
        <p:style>
          <a:lnRef idx="3">
            <a:schemeClr val="accent5"/>
          </a:lnRef>
          <a:fillRef idx="0">
            <a:schemeClr val="accent5"/>
          </a:fillRef>
          <a:effectRef idx="2">
            <a:schemeClr val="accent5"/>
          </a:effectRef>
          <a:fontRef idx="minor">
            <a:schemeClr val="tx1"/>
          </a:fontRef>
        </p:style>
      </p:cxnSp>
      <p:cxnSp>
        <p:nvCxnSpPr>
          <p:cNvPr id="114" name="Straight Connector 113"/>
          <p:cNvCxnSpPr>
            <a:endCxn id="7" idx="7"/>
          </p:cNvCxnSpPr>
          <p:nvPr/>
        </p:nvCxnSpPr>
        <p:spPr>
          <a:xfrm flipH="1">
            <a:off x="4114340" y="2646147"/>
            <a:ext cx="122281" cy="408951"/>
          </a:xfrm>
          <a:prstGeom prst="line">
            <a:avLst/>
          </a:prstGeom>
          <a:ln w="57150">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108" name="Straight Connector 107"/>
          <p:cNvCxnSpPr/>
          <p:nvPr/>
        </p:nvCxnSpPr>
        <p:spPr>
          <a:xfrm>
            <a:off x="4425556" y="4174823"/>
            <a:ext cx="150563" cy="655764"/>
          </a:xfrm>
          <a:prstGeom prst="line">
            <a:avLst/>
          </a:prstGeom>
          <a:ln w="76200"/>
        </p:spPr>
        <p:style>
          <a:lnRef idx="3">
            <a:schemeClr val="accent5"/>
          </a:lnRef>
          <a:fillRef idx="0">
            <a:schemeClr val="accent5"/>
          </a:fillRef>
          <a:effectRef idx="2">
            <a:schemeClr val="accent5"/>
          </a:effectRef>
          <a:fontRef idx="minor">
            <a:schemeClr val="tx1"/>
          </a:fontRef>
        </p:style>
      </p:cxnSp>
      <p:sp>
        <p:nvSpPr>
          <p:cNvPr id="15" name="Diamond 14"/>
          <p:cNvSpPr/>
          <p:nvPr/>
        </p:nvSpPr>
        <p:spPr>
          <a:xfrm>
            <a:off x="3663262" y="2219325"/>
            <a:ext cx="338781" cy="42682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iamond 23"/>
          <p:cNvSpPr/>
          <p:nvPr/>
        </p:nvSpPr>
        <p:spPr>
          <a:xfrm>
            <a:off x="3266043" y="2986202"/>
            <a:ext cx="381000" cy="351140"/>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Connector 128"/>
          <p:cNvCxnSpPr/>
          <p:nvPr/>
        </p:nvCxnSpPr>
        <p:spPr>
          <a:xfrm flipV="1">
            <a:off x="4891214" y="5099682"/>
            <a:ext cx="285237" cy="103316"/>
          </a:xfrm>
          <a:prstGeom prst="line">
            <a:avLst/>
          </a:prstGeom>
          <a:ln w="76200"/>
        </p:spPr>
        <p:style>
          <a:lnRef idx="3">
            <a:schemeClr val="accent5"/>
          </a:lnRef>
          <a:fillRef idx="0">
            <a:schemeClr val="accent5"/>
          </a:fillRef>
          <a:effectRef idx="2">
            <a:schemeClr val="accent5"/>
          </a:effectRef>
          <a:fontRef idx="minor">
            <a:schemeClr val="tx1"/>
          </a:fontRef>
        </p:style>
      </p:cxnSp>
      <p:cxnSp>
        <p:nvCxnSpPr>
          <p:cNvPr id="130" name="Straight Connector 129"/>
          <p:cNvCxnSpPr/>
          <p:nvPr/>
        </p:nvCxnSpPr>
        <p:spPr>
          <a:xfrm flipV="1">
            <a:off x="6503152" y="4646285"/>
            <a:ext cx="586023" cy="181026"/>
          </a:xfrm>
          <a:prstGeom prst="line">
            <a:avLst/>
          </a:prstGeom>
          <a:ln w="76200"/>
        </p:spPr>
        <p:style>
          <a:lnRef idx="3">
            <a:schemeClr val="accent5"/>
          </a:lnRef>
          <a:fillRef idx="0">
            <a:schemeClr val="accent5"/>
          </a:fillRef>
          <a:effectRef idx="2">
            <a:schemeClr val="accent5"/>
          </a:effectRef>
          <a:fontRef idx="minor">
            <a:schemeClr val="tx1"/>
          </a:fontRef>
        </p:style>
      </p:cxnSp>
      <p:cxnSp>
        <p:nvCxnSpPr>
          <p:cNvPr id="136" name="Straight Connector 135"/>
          <p:cNvCxnSpPr/>
          <p:nvPr/>
        </p:nvCxnSpPr>
        <p:spPr>
          <a:xfrm>
            <a:off x="5017046" y="3700190"/>
            <a:ext cx="478318" cy="85501"/>
          </a:xfrm>
          <a:prstGeom prst="line">
            <a:avLst/>
          </a:prstGeom>
          <a:ln w="76200"/>
        </p:spPr>
        <p:style>
          <a:lnRef idx="3">
            <a:schemeClr val="accent5"/>
          </a:lnRef>
          <a:fillRef idx="0">
            <a:schemeClr val="accent5"/>
          </a:fillRef>
          <a:effectRef idx="2">
            <a:schemeClr val="accent5"/>
          </a:effectRef>
          <a:fontRef idx="minor">
            <a:schemeClr val="tx1"/>
          </a:fontRef>
        </p:style>
      </p:cxn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139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2133600" y="228600"/>
            <a:ext cx="6705600" cy="6477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362200" y="228600"/>
            <a:ext cx="8229600" cy="747275"/>
          </a:xfrm>
        </p:spPr>
        <p:txBody>
          <a:bodyPr>
            <a:noAutofit/>
          </a:bodyPr>
          <a:lstStyle/>
          <a:p>
            <a:r>
              <a:rPr lang="en-US" sz="8000" b="1" dirty="0" smtClean="0">
                <a:solidFill>
                  <a:schemeClr val="tx2">
                    <a:lumMod val="60000"/>
                    <a:lumOff val="40000"/>
                  </a:schemeClr>
                </a:solidFill>
                <a:latin typeface="+mn-lt"/>
                <a:ea typeface="+mn-ea"/>
                <a:cs typeface="+mn-cs"/>
              </a:rPr>
              <a:t>OWL</a:t>
            </a:r>
            <a:endParaRPr lang="en-US" sz="8000" b="1" dirty="0">
              <a:solidFill>
                <a:schemeClr val="tx2">
                  <a:lumMod val="60000"/>
                  <a:lumOff val="40000"/>
                </a:schemeClr>
              </a:solidFill>
              <a:latin typeface="+mn-lt"/>
              <a:ea typeface="+mn-ea"/>
              <a:cs typeface="+mn-cs"/>
            </a:endParaRPr>
          </a:p>
        </p:txBody>
      </p:sp>
      <p:sp>
        <p:nvSpPr>
          <p:cNvPr id="4" name="Oval 3"/>
          <p:cNvSpPr/>
          <p:nvPr/>
        </p:nvSpPr>
        <p:spPr>
          <a:xfrm>
            <a:off x="2489369" y="1066800"/>
            <a:ext cx="2882729" cy="318546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Oval 6"/>
          <p:cNvSpPr/>
          <p:nvPr/>
        </p:nvSpPr>
        <p:spPr>
          <a:xfrm>
            <a:off x="2943606" y="2880773"/>
            <a:ext cx="1371600" cy="1190368"/>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204519" y="1404036"/>
            <a:ext cx="1371600" cy="13716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Diamond 7"/>
          <p:cNvSpPr/>
          <p:nvPr/>
        </p:nvSpPr>
        <p:spPr>
          <a:xfrm>
            <a:off x="3784770" y="1575486"/>
            <a:ext cx="381000" cy="3810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iamond 12"/>
          <p:cNvSpPr/>
          <p:nvPr/>
        </p:nvSpPr>
        <p:spPr>
          <a:xfrm>
            <a:off x="3358979" y="1956486"/>
            <a:ext cx="425792" cy="3429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amond 13"/>
          <p:cNvSpPr/>
          <p:nvPr/>
        </p:nvSpPr>
        <p:spPr>
          <a:xfrm>
            <a:off x="4002043" y="1963952"/>
            <a:ext cx="381000" cy="3429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iamond 15"/>
          <p:cNvSpPr/>
          <p:nvPr/>
        </p:nvSpPr>
        <p:spPr>
          <a:xfrm>
            <a:off x="3204519" y="3463495"/>
            <a:ext cx="367356" cy="342898"/>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iamond 16"/>
          <p:cNvSpPr/>
          <p:nvPr/>
        </p:nvSpPr>
        <p:spPr>
          <a:xfrm>
            <a:off x="3633914" y="3236440"/>
            <a:ext cx="344959" cy="342898"/>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176451" y="4366510"/>
            <a:ext cx="1397553" cy="1432412"/>
            <a:chOff x="5176451" y="4366510"/>
            <a:chExt cx="1397553" cy="1432412"/>
          </a:xfrm>
        </p:grpSpPr>
        <p:sp>
          <p:nvSpPr>
            <p:cNvPr id="6" name="Oval 5"/>
            <p:cNvSpPr/>
            <p:nvPr/>
          </p:nvSpPr>
          <p:spPr>
            <a:xfrm>
              <a:off x="5176451" y="4366510"/>
              <a:ext cx="1397553" cy="143241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209501" y="4741694"/>
              <a:ext cx="571726" cy="59961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52040" y="5095996"/>
              <a:ext cx="571726" cy="599614"/>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781227" y="4483102"/>
              <a:ext cx="571726" cy="59961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iamond 17"/>
            <p:cNvSpPr/>
            <p:nvPr/>
          </p:nvSpPr>
          <p:spPr>
            <a:xfrm>
              <a:off x="5405656" y="5049178"/>
              <a:ext cx="163105" cy="14585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iamond 18"/>
            <p:cNvSpPr/>
            <p:nvPr/>
          </p:nvSpPr>
          <p:spPr>
            <a:xfrm>
              <a:off x="5495364" y="4828599"/>
              <a:ext cx="158813" cy="15350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iamond 19"/>
            <p:cNvSpPr/>
            <p:nvPr/>
          </p:nvSpPr>
          <p:spPr>
            <a:xfrm>
              <a:off x="5875228" y="4604643"/>
              <a:ext cx="149370" cy="165659"/>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iamond 20"/>
            <p:cNvSpPr/>
            <p:nvPr/>
          </p:nvSpPr>
          <p:spPr>
            <a:xfrm>
              <a:off x="5981245" y="4754097"/>
              <a:ext cx="144219" cy="173763"/>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iamond 21"/>
            <p:cNvSpPr/>
            <p:nvPr/>
          </p:nvSpPr>
          <p:spPr>
            <a:xfrm>
              <a:off x="6053355" y="4562105"/>
              <a:ext cx="157955" cy="168360"/>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iamond 22"/>
            <p:cNvSpPr/>
            <p:nvPr/>
          </p:nvSpPr>
          <p:spPr>
            <a:xfrm>
              <a:off x="5322386" y="4909179"/>
              <a:ext cx="147653" cy="14585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iamond 24"/>
            <p:cNvSpPr/>
            <p:nvPr/>
          </p:nvSpPr>
          <p:spPr>
            <a:xfrm>
              <a:off x="5864068" y="5388600"/>
              <a:ext cx="158813" cy="15350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iamond 25"/>
            <p:cNvSpPr/>
            <p:nvPr/>
          </p:nvSpPr>
          <p:spPr>
            <a:xfrm>
              <a:off x="6046058" y="5280538"/>
              <a:ext cx="158813" cy="15350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iamond 26"/>
            <p:cNvSpPr/>
            <p:nvPr/>
          </p:nvSpPr>
          <p:spPr>
            <a:xfrm>
              <a:off x="5870506" y="5172723"/>
              <a:ext cx="158813" cy="15350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p:cNvSpPr txBox="1"/>
          <p:nvPr/>
        </p:nvSpPr>
        <p:spPr>
          <a:xfrm>
            <a:off x="5176451" y="685800"/>
            <a:ext cx="1855573" cy="707886"/>
          </a:xfrm>
          <a:prstGeom prst="rect">
            <a:avLst/>
          </a:prstGeom>
          <a:noFill/>
        </p:spPr>
        <p:txBody>
          <a:bodyPr wrap="square" rtlCol="0">
            <a:spAutoFit/>
          </a:bodyPr>
          <a:lstStyle/>
          <a:p>
            <a:r>
              <a:rPr lang="en-US" sz="4000" b="1" dirty="0" smtClean="0">
                <a:latin typeface="Arial" pitchFamily="34" charset="0"/>
                <a:cs typeface="Arial" pitchFamily="34" charset="0"/>
              </a:rPr>
              <a:t>thing</a:t>
            </a:r>
            <a:endParaRPr lang="en-US" sz="4000" b="1" dirty="0">
              <a:latin typeface="Arial" pitchFamily="34" charset="0"/>
              <a:cs typeface="Arial" pitchFamily="34" charset="0"/>
            </a:endParaRPr>
          </a:p>
        </p:txBody>
      </p:sp>
      <p:grpSp>
        <p:nvGrpSpPr>
          <p:cNvPr id="37" name="Group 36"/>
          <p:cNvGrpSpPr/>
          <p:nvPr/>
        </p:nvGrpSpPr>
        <p:grpSpPr>
          <a:xfrm>
            <a:off x="6322541" y="1137336"/>
            <a:ext cx="1533268" cy="1638300"/>
            <a:chOff x="6322541" y="1137336"/>
            <a:chExt cx="1533268" cy="1638300"/>
          </a:xfrm>
        </p:grpSpPr>
        <p:sp>
          <p:nvSpPr>
            <p:cNvPr id="39" name="Oval 38"/>
            <p:cNvSpPr/>
            <p:nvPr/>
          </p:nvSpPr>
          <p:spPr>
            <a:xfrm>
              <a:off x="6322541" y="1137336"/>
              <a:ext cx="1533268" cy="1638300"/>
            </a:xfrm>
            <a:prstGeom prst="ellipse">
              <a:avLst/>
            </a:prstGeom>
            <a:solidFill>
              <a:srgbClr val="CA06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6358801" y="1566447"/>
              <a:ext cx="627246" cy="6858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954025" y="1971675"/>
              <a:ext cx="627246" cy="6858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6986047" y="1270686"/>
              <a:ext cx="627246" cy="6858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Diamond 42"/>
            <p:cNvSpPr/>
            <p:nvPr/>
          </p:nvSpPr>
          <p:spPr>
            <a:xfrm>
              <a:off x="6574004" y="1918127"/>
              <a:ext cx="178944" cy="16681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Diamond 43"/>
            <p:cNvSpPr/>
            <p:nvPr/>
          </p:nvSpPr>
          <p:spPr>
            <a:xfrm>
              <a:off x="6672424" y="1665844"/>
              <a:ext cx="174235" cy="17557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Diamond 44"/>
            <p:cNvSpPr/>
            <p:nvPr/>
          </p:nvSpPr>
          <p:spPr>
            <a:xfrm>
              <a:off x="7089175" y="1409697"/>
              <a:ext cx="163875" cy="189471"/>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p:cNvSpPr/>
            <p:nvPr/>
          </p:nvSpPr>
          <p:spPr>
            <a:xfrm>
              <a:off x="7205488" y="1580633"/>
              <a:ext cx="158224" cy="198739"/>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iamond 46"/>
            <p:cNvSpPr/>
            <p:nvPr/>
          </p:nvSpPr>
          <p:spPr>
            <a:xfrm>
              <a:off x="7284600" y="1361045"/>
              <a:ext cx="173293" cy="192559"/>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p:cNvSpPr/>
            <p:nvPr/>
          </p:nvSpPr>
          <p:spPr>
            <a:xfrm>
              <a:off x="6482647" y="1758006"/>
              <a:ext cx="161991" cy="16681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p:cNvSpPr/>
            <p:nvPr/>
          </p:nvSpPr>
          <p:spPr>
            <a:xfrm>
              <a:off x="7076931" y="2306336"/>
              <a:ext cx="174235" cy="17557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Diamond 49"/>
            <p:cNvSpPr/>
            <p:nvPr/>
          </p:nvSpPr>
          <p:spPr>
            <a:xfrm>
              <a:off x="7276594" y="2182743"/>
              <a:ext cx="174235" cy="17557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iamond 50"/>
            <p:cNvSpPr/>
            <p:nvPr/>
          </p:nvSpPr>
          <p:spPr>
            <a:xfrm>
              <a:off x="7083995" y="2059430"/>
              <a:ext cx="174235" cy="17557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96"/>
          <p:cNvGrpSpPr/>
          <p:nvPr/>
        </p:nvGrpSpPr>
        <p:grpSpPr>
          <a:xfrm>
            <a:off x="3440325" y="4709260"/>
            <a:ext cx="1450889" cy="1490587"/>
            <a:chOff x="3440325" y="4709260"/>
            <a:chExt cx="1450889" cy="1490587"/>
          </a:xfrm>
        </p:grpSpPr>
        <p:sp>
          <p:nvSpPr>
            <p:cNvPr id="53" name="Oval 52"/>
            <p:cNvSpPr/>
            <p:nvPr/>
          </p:nvSpPr>
          <p:spPr>
            <a:xfrm>
              <a:off x="3440325" y="4709260"/>
              <a:ext cx="1450889" cy="1490587"/>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474636" y="5099681"/>
              <a:ext cx="593546" cy="623967"/>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037881" y="5468373"/>
              <a:ext cx="593546" cy="62396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4068182" y="4830587"/>
              <a:ext cx="593546" cy="62396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Diamond 56"/>
            <p:cNvSpPr/>
            <p:nvPr/>
          </p:nvSpPr>
          <p:spPr>
            <a:xfrm>
              <a:off x="3678277" y="5419653"/>
              <a:ext cx="169330" cy="15177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Diamond 57"/>
            <p:cNvSpPr/>
            <p:nvPr/>
          </p:nvSpPr>
          <p:spPr>
            <a:xfrm>
              <a:off x="3771409" y="5190116"/>
              <a:ext cx="164874" cy="1597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Diamond 58"/>
            <p:cNvSpPr/>
            <p:nvPr/>
          </p:nvSpPr>
          <p:spPr>
            <a:xfrm>
              <a:off x="4165769" y="4957064"/>
              <a:ext cx="155070" cy="172387"/>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Diamond 59"/>
            <p:cNvSpPr/>
            <p:nvPr/>
          </p:nvSpPr>
          <p:spPr>
            <a:xfrm>
              <a:off x="4275833" y="5112588"/>
              <a:ext cx="149723" cy="180820"/>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Diamond 60"/>
            <p:cNvSpPr/>
            <p:nvPr/>
          </p:nvSpPr>
          <p:spPr>
            <a:xfrm>
              <a:off x="4350695" y="4912799"/>
              <a:ext cx="163983" cy="175197"/>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iamond 61"/>
            <p:cNvSpPr/>
            <p:nvPr/>
          </p:nvSpPr>
          <p:spPr>
            <a:xfrm>
              <a:off x="3591829" y="5273968"/>
              <a:ext cx="153288" cy="15177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Diamond 62"/>
            <p:cNvSpPr/>
            <p:nvPr/>
          </p:nvSpPr>
          <p:spPr>
            <a:xfrm>
              <a:off x="4154184" y="5772860"/>
              <a:ext cx="164874" cy="1597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Diamond 63"/>
            <p:cNvSpPr/>
            <p:nvPr/>
          </p:nvSpPr>
          <p:spPr>
            <a:xfrm>
              <a:off x="4343119" y="5660410"/>
              <a:ext cx="164874" cy="1597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Diamond 64"/>
            <p:cNvSpPr/>
            <p:nvPr/>
          </p:nvSpPr>
          <p:spPr>
            <a:xfrm>
              <a:off x="4160868" y="5548216"/>
              <a:ext cx="164874" cy="1597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p:cNvGrpSpPr/>
          <p:nvPr/>
        </p:nvGrpSpPr>
        <p:grpSpPr>
          <a:xfrm>
            <a:off x="5457490" y="2657475"/>
            <a:ext cx="1528818" cy="1635292"/>
            <a:chOff x="5457490" y="2657475"/>
            <a:chExt cx="1528818" cy="1635292"/>
          </a:xfrm>
        </p:grpSpPr>
        <p:sp>
          <p:nvSpPr>
            <p:cNvPr id="67" name="Oval 66"/>
            <p:cNvSpPr/>
            <p:nvPr/>
          </p:nvSpPr>
          <p:spPr>
            <a:xfrm>
              <a:off x="5457490" y="2657475"/>
              <a:ext cx="1528818" cy="163529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493644" y="3085798"/>
              <a:ext cx="625426" cy="684541"/>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087142" y="3490282"/>
              <a:ext cx="625426" cy="68454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119070" y="2790580"/>
              <a:ext cx="625426" cy="684541"/>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Diamond 70"/>
            <p:cNvSpPr/>
            <p:nvPr/>
          </p:nvSpPr>
          <p:spPr>
            <a:xfrm>
              <a:off x="5708223" y="3436832"/>
              <a:ext cx="178425" cy="16651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Diamond 71"/>
            <p:cNvSpPr/>
            <p:nvPr/>
          </p:nvSpPr>
          <p:spPr>
            <a:xfrm>
              <a:off x="5806357" y="3185013"/>
              <a:ext cx="173729" cy="17524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Diamond 72"/>
            <p:cNvSpPr/>
            <p:nvPr/>
          </p:nvSpPr>
          <p:spPr>
            <a:xfrm>
              <a:off x="6221899" y="2929336"/>
              <a:ext cx="163399" cy="189123"/>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Diamond 73"/>
            <p:cNvSpPr/>
            <p:nvPr/>
          </p:nvSpPr>
          <p:spPr>
            <a:xfrm>
              <a:off x="6337874" y="3099958"/>
              <a:ext cx="157764" cy="198374"/>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Diamond 74"/>
            <p:cNvSpPr/>
            <p:nvPr/>
          </p:nvSpPr>
          <p:spPr>
            <a:xfrm>
              <a:off x="6416757" y="2880773"/>
              <a:ext cx="172790" cy="192205"/>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Diamond 75"/>
            <p:cNvSpPr/>
            <p:nvPr/>
          </p:nvSpPr>
          <p:spPr>
            <a:xfrm>
              <a:off x="5617132" y="3277005"/>
              <a:ext cx="161521" cy="16651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Diamond 76"/>
            <p:cNvSpPr/>
            <p:nvPr/>
          </p:nvSpPr>
          <p:spPr>
            <a:xfrm>
              <a:off x="6209691" y="3824329"/>
              <a:ext cx="173729" cy="17524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Diamond 77"/>
            <p:cNvSpPr/>
            <p:nvPr/>
          </p:nvSpPr>
          <p:spPr>
            <a:xfrm>
              <a:off x="6408774" y="3700962"/>
              <a:ext cx="173729" cy="17524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Diamond 78"/>
            <p:cNvSpPr/>
            <p:nvPr/>
          </p:nvSpPr>
          <p:spPr>
            <a:xfrm>
              <a:off x="6216734" y="3577876"/>
              <a:ext cx="173729" cy="17524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9" name="Straight Connector 98"/>
          <p:cNvCxnSpPr/>
          <p:nvPr/>
        </p:nvCxnSpPr>
        <p:spPr>
          <a:xfrm flipH="1">
            <a:off x="3358979" y="2481906"/>
            <a:ext cx="425795" cy="703107"/>
          </a:xfrm>
          <a:prstGeom prst="line">
            <a:avLst/>
          </a:prstGeom>
          <a:ln w="76200">
            <a:solidFill>
              <a:srgbClr val="92D050"/>
            </a:solidFill>
          </a:ln>
        </p:spPr>
        <p:style>
          <a:lnRef idx="3">
            <a:schemeClr val="accent3"/>
          </a:lnRef>
          <a:fillRef idx="0">
            <a:schemeClr val="accent3"/>
          </a:fillRef>
          <a:effectRef idx="2">
            <a:schemeClr val="accent3"/>
          </a:effectRef>
          <a:fontRef idx="minor">
            <a:schemeClr val="tx1"/>
          </a:fontRef>
        </p:style>
      </p:cxnSp>
      <p:grpSp>
        <p:nvGrpSpPr>
          <p:cNvPr id="95" name="Group 94"/>
          <p:cNvGrpSpPr/>
          <p:nvPr/>
        </p:nvGrpSpPr>
        <p:grpSpPr>
          <a:xfrm>
            <a:off x="6963219" y="3504436"/>
            <a:ext cx="1670435" cy="1439991"/>
            <a:chOff x="6986308" y="2743499"/>
            <a:chExt cx="1670435" cy="1439991"/>
          </a:xfrm>
        </p:grpSpPr>
        <p:sp>
          <p:nvSpPr>
            <p:cNvPr id="81" name="Oval 80"/>
            <p:cNvSpPr/>
            <p:nvPr/>
          </p:nvSpPr>
          <p:spPr>
            <a:xfrm>
              <a:off x="6986308" y="2743499"/>
              <a:ext cx="1670435" cy="1439991"/>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7025811" y="3120668"/>
              <a:ext cx="683360" cy="602787"/>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7674285" y="3476844"/>
              <a:ext cx="683360" cy="60278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7709171" y="2860708"/>
              <a:ext cx="683360" cy="60278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Diamond 84"/>
            <p:cNvSpPr/>
            <p:nvPr/>
          </p:nvSpPr>
          <p:spPr>
            <a:xfrm>
              <a:off x="7260267" y="3429779"/>
              <a:ext cx="194952" cy="14662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iamond 85"/>
            <p:cNvSpPr/>
            <p:nvPr/>
          </p:nvSpPr>
          <p:spPr>
            <a:xfrm>
              <a:off x="7367491" y="3208033"/>
              <a:ext cx="189822" cy="15431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Diamond 86"/>
            <p:cNvSpPr/>
            <p:nvPr/>
          </p:nvSpPr>
          <p:spPr>
            <a:xfrm>
              <a:off x="7821525" y="2982892"/>
              <a:ext cx="178535" cy="166536"/>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Diamond 87"/>
            <p:cNvSpPr/>
            <p:nvPr/>
          </p:nvSpPr>
          <p:spPr>
            <a:xfrm>
              <a:off x="7948244" y="3133137"/>
              <a:ext cx="172378" cy="174682"/>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Diamond 88"/>
            <p:cNvSpPr/>
            <p:nvPr/>
          </p:nvSpPr>
          <p:spPr>
            <a:xfrm>
              <a:off x="8034433" y="2940129"/>
              <a:ext cx="188796" cy="169251"/>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Diamond 89"/>
            <p:cNvSpPr/>
            <p:nvPr/>
          </p:nvSpPr>
          <p:spPr>
            <a:xfrm>
              <a:off x="7160738" y="3289039"/>
              <a:ext cx="176483" cy="14662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Diamond 90"/>
            <p:cNvSpPr/>
            <p:nvPr/>
          </p:nvSpPr>
          <p:spPr>
            <a:xfrm>
              <a:off x="7808187" y="3770997"/>
              <a:ext cx="189822" cy="15431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Diamond 91"/>
            <p:cNvSpPr/>
            <p:nvPr/>
          </p:nvSpPr>
          <p:spPr>
            <a:xfrm>
              <a:off x="8025711" y="3662364"/>
              <a:ext cx="189822" cy="15431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Diamond 92"/>
            <p:cNvSpPr/>
            <p:nvPr/>
          </p:nvSpPr>
          <p:spPr>
            <a:xfrm>
              <a:off x="7815882" y="3553978"/>
              <a:ext cx="189822" cy="15431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5" name="Straight Connector 104"/>
          <p:cNvCxnSpPr/>
          <p:nvPr/>
        </p:nvCxnSpPr>
        <p:spPr>
          <a:xfrm flipV="1">
            <a:off x="5176451" y="1680002"/>
            <a:ext cx="1206969" cy="161412"/>
          </a:xfrm>
          <a:prstGeom prst="line">
            <a:avLst/>
          </a:prstGeom>
          <a:ln w="76200"/>
        </p:spPr>
        <p:style>
          <a:lnRef idx="3">
            <a:schemeClr val="accent5"/>
          </a:lnRef>
          <a:fillRef idx="0">
            <a:schemeClr val="accent5"/>
          </a:fillRef>
          <a:effectRef idx="2">
            <a:schemeClr val="accent5"/>
          </a:effectRef>
          <a:fontRef idx="minor">
            <a:schemeClr val="tx1"/>
          </a:fontRef>
        </p:style>
      </p:cxnSp>
      <p:cxnSp>
        <p:nvCxnSpPr>
          <p:cNvPr id="107" name="Straight Connector 106"/>
          <p:cNvCxnSpPr/>
          <p:nvPr/>
        </p:nvCxnSpPr>
        <p:spPr>
          <a:xfrm>
            <a:off x="7371246" y="2740700"/>
            <a:ext cx="413852" cy="749582"/>
          </a:xfrm>
          <a:prstGeom prst="line">
            <a:avLst/>
          </a:prstGeom>
          <a:ln w="76200"/>
        </p:spPr>
        <p:style>
          <a:lnRef idx="3">
            <a:schemeClr val="accent5"/>
          </a:lnRef>
          <a:fillRef idx="0">
            <a:schemeClr val="accent5"/>
          </a:fillRef>
          <a:effectRef idx="2">
            <a:schemeClr val="accent5"/>
          </a:effectRef>
          <a:fontRef idx="minor">
            <a:schemeClr val="tx1"/>
          </a:fontRef>
        </p:style>
      </p:cxnSp>
      <p:cxnSp>
        <p:nvCxnSpPr>
          <p:cNvPr id="114" name="Straight Connector 113"/>
          <p:cNvCxnSpPr>
            <a:endCxn id="7" idx="7"/>
          </p:cNvCxnSpPr>
          <p:nvPr/>
        </p:nvCxnSpPr>
        <p:spPr>
          <a:xfrm flipH="1">
            <a:off x="4114340" y="2646147"/>
            <a:ext cx="122281" cy="408951"/>
          </a:xfrm>
          <a:prstGeom prst="line">
            <a:avLst/>
          </a:prstGeom>
          <a:ln w="57150">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108" name="Straight Connector 107"/>
          <p:cNvCxnSpPr/>
          <p:nvPr/>
        </p:nvCxnSpPr>
        <p:spPr>
          <a:xfrm>
            <a:off x="4425556" y="4174823"/>
            <a:ext cx="150563" cy="655764"/>
          </a:xfrm>
          <a:prstGeom prst="line">
            <a:avLst/>
          </a:prstGeom>
          <a:ln w="76200"/>
        </p:spPr>
        <p:style>
          <a:lnRef idx="3">
            <a:schemeClr val="accent5"/>
          </a:lnRef>
          <a:fillRef idx="0">
            <a:schemeClr val="accent5"/>
          </a:fillRef>
          <a:effectRef idx="2">
            <a:schemeClr val="accent5"/>
          </a:effectRef>
          <a:fontRef idx="minor">
            <a:schemeClr val="tx1"/>
          </a:fontRef>
        </p:style>
      </p:cxnSp>
      <p:sp>
        <p:nvSpPr>
          <p:cNvPr id="15" name="Diamond 14"/>
          <p:cNvSpPr/>
          <p:nvPr/>
        </p:nvSpPr>
        <p:spPr>
          <a:xfrm>
            <a:off x="3663262" y="2219325"/>
            <a:ext cx="338781" cy="42682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iamond 23"/>
          <p:cNvSpPr/>
          <p:nvPr/>
        </p:nvSpPr>
        <p:spPr>
          <a:xfrm>
            <a:off x="3266043" y="2986202"/>
            <a:ext cx="381000" cy="351140"/>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Connector 128"/>
          <p:cNvCxnSpPr/>
          <p:nvPr/>
        </p:nvCxnSpPr>
        <p:spPr>
          <a:xfrm flipV="1">
            <a:off x="4891214" y="5099682"/>
            <a:ext cx="285237" cy="103316"/>
          </a:xfrm>
          <a:prstGeom prst="line">
            <a:avLst/>
          </a:prstGeom>
          <a:ln w="76200"/>
        </p:spPr>
        <p:style>
          <a:lnRef idx="3">
            <a:schemeClr val="accent5"/>
          </a:lnRef>
          <a:fillRef idx="0">
            <a:schemeClr val="accent5"/>
          </a:fillRef>
          <a:effectRef idx="2">
            <a:schemeClr val="accent5"/>
          </a:effectRef>
          <a:fontRef idx="minor">
            <a:schemeClr val="tx1"/>
          </a:fontRef>
        </p:style>
      </p:cxnSp>
      <p:cxnSp>
        <p:nvCxnSpPr>
          <p:cNvPr id="130" name="Straight Connector 129"/>
          <p:cNvCxnSpPr/>
          <p:nvPr/>
        </p:nvCxnSpPr>
        <p:spPr>
          <a:xfrm flipV="1">
            <a:off x="6503152" y="4646285"/>
            <a:ext cx="586023" cy="181026"/>
          </a:xfrm>
          <a:prstGeom prst="line">
            <a:avLst/>
          </a:prstGeom>
          <a:ln w="76200"/>
        </p:spPr>
        <p:style>
          <a:lnRef idx="3">
            <a:schemeClr val="accent5"/>
          </a:lnRef>
          <a:fillRef idx="0">
            <a:schemeClr val="accent5"/>
          </a:fillRef>
          <a:effectRef idx="2">
            <a:schemeClr val="accent5"/>
          </a:effectRef>
          <a:fontRef idx="minor">
            <a:schemeClr val="tx1"/>
          </a:fontRef>
        </p:style>
      </p:cxnSp>
      <p:cxnSp>
        <p:nvCxnSpPr>
          <p:cNvPr id="136" name="Straight Connector 135"/>
          <p:cNvCxnSpPr/>
          <p:nvPr/>
        </p:nvCxnSpPr>
        <p:spPr>
          <a:xfrm>
            <a:off x="5017046" y="3700190"/>
            <a:ext cx="478318" cy="85501"/>
          </a:xfrm>
          <a:prstGeom prst="line">
            <a:avLst/>
          </a:prstGeom>
          <a:ln w="76200"/>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229487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b="1" dirty="0" smtClean="0">
                <a:effectLst>
                  <a:outerShdw blurRad="38100" dist="38100" dir="2700000" algn="tl">
                    <a:srgbClr val="000000">
                      <a:alpha val="43137"/>
                    </a:srgbClr>
                  </a:outerShdw>
                </a:effectLst>
                <a:latin typeface="Arial Black" pitchFamily="34" charset="0"/>
              </a:rPr>
              <a:t>OUTLINE</a:t>
            </a:r>
            <a:endParaRPr lang="en-US" b="1" dirty="0">
              <a:effectLst>
                <a:outerShdw blurRad="38100" dist="38100" dir="2700000" algn="tl">
                  <a:srgbClr val="000000">
                    <a:alpha val="43137"/>
                  </a:srgbClr>
                </a:outerShdw>
              </a:effectLst>
              <a:latin typeface="Arial Black" pitchFamily="34" charset="0"/>
            </a:endParaRPr>
          </a:p>
        </p:txBody>
      </p:sp>
      <p:sp>
        <p:nvSpPr>
          <p:cNvPr id="3" name="Content Placeholder 2"/>
          <p:cNvSpPr>
            <a:spLocks noGrp="1"/>
          </p:cNvSpPr>
          <p:nvPr>
            <p:ph idx="1"/>
          </p:nvPr>
        </p:nvSpPr>
        <p:spPr/>
        <p:txBody>
          <a:bodyPr/>
          <a:lstStyle/>
          <a:p>
            <a:pPr>
              <a:buFont typeface="Wingdings" pitchFamily="2" charset="2"/>
              <a:buChar char="Ø"/>
            </a:pPr>
            <a:r>
              <a:rPr lang="en-US" b="1" dirty="0" smtClean="0">
                <a:latin typeface="Arial" pitchFamily="34" charset="0"/>
                <a:cs typeface="Arial" pitchFamily="34" charset="0"/>
              </a:rPr>
              <a:t>What’s Ontology?</a:t>
            </a:r>
          </a:p>
          <a:p>
            <a:pPr>
              <a:buFont typeface="Wingdings" pitchFamily="2" charset="2"/>
              <a:buChar char="Ø"/>
            </a:pPr>
            <a:r>
              <a:rPr lang="en-US" b="1" dirty="0" smtClean="0">
                <a:latin typeface="Arial" pitchFamily="34" charset="0"/>
                <a:cs typeface="Arial" pitchFamily="34" charset="0"/>
              </a:rPr>
              <a:t>Ontology in Semantic Web.</a:t>
            </a:r>
          </a:p>
          <a:p>
            <a:pPr>
              <a:buFont typeface="Wingdings" pitchFamily="2" charset="2"/>
              <a:buChar char="Ø"/>
            </a:pPr>
            <a:r>
              <a:rPr lang="en-US" b="1" dirty="0" smtClean="0">
                <a:latin typeface="Arial" pitchFamily="34" charset="0"/>
                <a:cs typeface="Arial" pitchFamily="34" charset="0"/>
              </a:rPr>
              <a:t>Web Ontology Language .</a:t>
            </a:r>
          </a:p>
          <a:p>
            <a:pPr>
              <a:buFont typeface="Wingdings" pitchFamily="2" charset="2"/>
              <a:buChar char="Ø"/>
            </a:pPr>
            <a:r>
              <a:rPr lang="en-US" b="1" dirty="0" smtClean="0">
                <a:latin typeface="Arial" pitchFamily="34" charset="0"/>
                <a:cs typeface="Arial" pitchFamily="34" charset="0"/>
              </a:rPr>
              <a:t>Example.</a:t>
            </a:r>
            <a:endParaRPr lang="en-US" b="1" dirty="0">
              <a:latin typeface="Arial" pitchFamily="34" charset="0"/>
              <a:cs typeface="Arial" pitchFamily="34" charset="0"/>
            </a:endParaRPr>
          </a:p>
        </p:txBody>
      </p:sp>
    </p:spTree>
    <p:extLst>
      <p:ext uri="{BB962C8B-B14F-4D97-AF65-F5344CB8AC3E}">
        <p14:creationId xmlns:p14="http://schemas.microsoft.com/office/powerpoint/2010/main" val="3619440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solidFill>
                  <a:schemeClr val="tx2">
                    <a:lumMod val="60000"/>
                    <a:lumOff val="40000"/>
                  </a:schemeClr>
                </a:solidFill>
                <a:latin typeface="+mn-lt"/>
                <a:ea typeface="+mn-ea"/>
                <a:cs typeface="+mn-cs"/>
              </a:rPr>
              <a:t>           OWL</a:t>
            </a:r>
            <a:endParaRPr lang="en-US" sz="8800" b="1" dirty="0">
              <a:solidFill>
                <a:schemeClr val="tx2">
                  <a:lumMod val="60000"/>
                  <a:lumOff val="40000"/>
                </a:schemeClr>
              </a:solidFill>
              <a:latin typeface="+mn-lt"/>
              <a:ea typeface="+mn-ea"/>
              <a:cs typeface="+mn-cs"/>
            </a:endParaRP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315200" y="3657600"/>
            <a:ext cx="1652225" cy="2922962"/>
          </a:xfrm>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7162" y="228600"/>
            <a:ext cx="3251325" cy="141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6200" y="2388973"/>
            <a:ext cx="7924800" cy="646331"/>
          </a:xfrm>
          <a:prstGeom prst="rect">
            <a:avLst/>
          </a:prstGeom>
          <a:noFill/>
        </p:spPr>
        <p:txBody>
          <a:bodyPr wrap="square" rtlCol="0">
            <a:spAutoFit/>
            <a:scene3d>
              <a:camera prst="orthographicFront"/>
              <a:lightRig rig="threePt" dir="t"/>
            </a:scene3d>
            <a:sp3d extrusionH="57150">
              <a:bevelT w="38100" h="38100"/>
            </a:sp3d>
          </a:bodyPr>
          <a:lstStyle/>
          <a:p>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OWL</a:t>
            </a:r>
            <a:r>
              <a:rPr lang="en-US" sz="3600" b="1" dirty="0">
                <a:solidFill>
                  <a:schemeClr val="accent5">
                    <a:lumMod val="75000"/>
                  </a:schemeClr>
                </a:solidFill>
                <a:effectLst>
                  <a:outerShdw blurRad="38100" dist="38100" dir="2700000" algn="tl">
                    <a:srgbClr val="000000">
                      <a:alpha val="43137"/>
                    </a:srgbClr>
                  </a:outerShdw>
                </a:effectLst>
                <a:latin typeface="Arial" pitchFamily="34" charset="0"/>
                <a:cs typeface="Arial" pitchFamily="34" charset="0"/>
              </a:rPr>
              <a:t> = </a:t>
            </a:r>
            <a:r>
              <a:rPr lang="en-US" sz="3600" b="1" dirty="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rPr>
              <a:t>RDF </a:t>
            </a:r>
            <a:r>
              <a:rPr lang="en-US" sz="36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rPr>
              <a:t>Schema</a:t>
            </a:r>
            <a:endParaRPr lang="en-US" sz="3600" dirty="0">
              <a:solidFill>
                <a:schemeClr val="accent2">
                  <a:lumMod val="60000"/>
                  <a:lumOff val="40000"/>
                </a:schemeClr>
              </a:solidFill>
              <a:effectLst>
                <a:outerShdw blurRad="38100" dist="38100" dir="2700000" algn="tl">
                  <a:srgbClr val="000000">
                    <a:alpha val="43137"/>
                  </a:srgbClr>
                </a:outerShdw>
              </a:effectLst>
            </a:endParaRPr>
          </a:p>
        </p:txBody>
      </p:sp>
      <p:sp>
        <p:nvSpPr>
          <p:cNvPr id="7" name="TextBox 6"/>
          <p:cNvSpPr txBox="1"/>
          <p:nvPr/>
        </p:nvSpPr>
        <p:spPr>
          <a:xfrm>
            <a:off x="4724400" y="2372498"/>
            <a:ext cx="7924800" cy="984885"/>
          </a:xfrm>
          <a:prstGeom prst="rect">
            <a:avLst/>
          </a:prstGeom>
          <a:noFill/>
        </p:spPr>
        <p:txBody>
          <a:bodyPr wrap="square" rtlCol="0">
            <a:spAutoFit/>
            <a:scene3d>
              <a:camera prst="orthographicFront"/>
              <a:lightRig rig="threePt" dir="t"/>
            </a:scene3d>
            <a:sp3d extrusionH="57150">
              <a:bevelT w="38100" h="38100"/>
            </a:sp3d>
          </a:bodyPr>
          <a:lstStyle/>
          <a:p>
            <a:r>
              <a:rPr lang="en-US" sz="4000" b="1" dirty="0" smtClean="0">
                <a:solidFill>
                  <a:srgbClr val="FF0000"/>
                </a:solidFill>
                <a:latin typeface="Arial" pitchFamily="34" charset="0"/>
                <a:cs typeface="Arial" pitchFamily="34" charset="0"/>
              </a:rPr>
              <a:t>+</a:t>
            </a:r>
            <a:r>
              <a:rPr lang="en-US" sz="4000" b="1" dirty="0" smtClean="0">
                <a:solidFill>
                  <a:schemeClr val="bg1"/>
                </a:solidFill>
                <a:latin typeface="Arial" pitchFamily="34" charset="0"/>
                <a:cs typeface="Arial" pitchFamily="34" charset="0"/>
              </a:rPr>
              <a:t> </a:t>
            </a:r>
            <a:r>
              <a:rPr lang="en-US" sz="4000" b="1" dirty="0" smtClean="0">
                <a:solidFill>
                  <a:schemeClr val="accent5">
                    <a:lumMod val="40000"/>
                    <a:lumOff val="60000"/>
                  </a:schemeClr>
                </a:solidFill>
                <a:latin typeface="Arial" pitchFamily="34" charset="0"/>
                <a:cs typeface="Arial" pitchFamily="34" charset="0"/>
              </a:rPr>
              <a:t>new constructs</a:t>
            </a:r>
            <a:endParaRPr lang="en-US" sz="4000" b="1" dirty="0">
              <a:solidFill>
                <a:schemeClr val="accent5">
                  <a:lumMod val="40000"/>
                  <a:lumOff val="60000"/>
                </a:schemeClr>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290666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en-US" sz="4000" b="1" dirty="0">
                <a:effectLst>
                  <a:outerShdw blurRad="38100" dist="38100" dir="2700000" algn="tl">
                    <a:srgbClr val="000000">
                      <a:alpha val="43137"/>
                    </a:srgbClr>
                  </a:outerShdw>
                </a:effectLst>
                <a:latin typeface="Arial Black" pitchFamily="34" charset="0"/>
              </a:rPr>
              <a:t>Web Ontology Language</a:t>
            </a:r>
          </a:p>
        </p:txBody>
      </p:sp>
      <p:sp>
        <p:nvSpPr>
          <p:cNvPr id="3" name="Content Placeholder 2"/>
          <p:cNvSpPr>
            <a:spLocks noGrp="1"/>
          </p:cNvSpPr>
          <p:nvPr>
            <p:ph idx="1"/>
          </p:nvPr>
        </p:nvSpPr>
        <p:spPr/>
        <p:txBody>
          <a:bodyPr>
            <a:normAutofit/>
          </a:bodyPr>
          <a:lstStyle/>
          <a:p>
            <a:pPr>
              <a:lnSpc>
                <a:spcPct val="200000"/>
              </a:lnSpc>
              <a:buFont typeface="Wingdings" pitchFamily="2" charset="2"/>
              <a:buChar char="Ø"/>
            </a:pPr>
            <a:r>
              <a:rPr lang="en-US" sz="2800" b="1" dirty="0">
                <a:solidFill>
                  <a:schemeClr val="accent6"/>
                </a:solidFill>
                <a:latin typeface="Arial" pitchFamily="34" charset="0"/>
                <a:cs typeface="Arial" pitchFamily="34" charset="0"/>
              </a:rPr>
              <a:t>OWL</a:t>
            </a:r>
            <a:r>
              <a:rPr lang="en-US" sz="2800" b="1" dirty="0">
                <a:solidFill>
                  <a:schemeClr val="tx1">
                    <a:lumMod val="95000"/>
                  </a:schemeClr>
                </a:solidFill>
                <a:latin typeface="Arial" pitchFamily="34" charset="0"/>
                <a:cs typeface="Arial" pitchFamily="34" charset="0"/>
              </a:rPr>
              <a:t> stands for Web </a:t>
            </a:r>
            <a:r>
              <a:rPr lang="en-US" sz="2800" b="1" dirty="0" smtClean="0">
                <a:solidFill>
                  <a:schemeClr val="tx1">
                    <a:lumMod val="95000"/>
                  </a:schemeClr>
                </a:solidFill>
                <a:latin typeface="Arial" pitchFamily="34" charset="0"/>
                <a:cs typeface="Arial" pitchFamily="34" charset="0"/>
              </a:rPr>
              <a:t>Ontology Language.</a:t>
            </a:r>
          </a:p>
          <a:p>
            <a:pPr>
              <a:lnSpc>
                <a:spcPct val="200000"/>
              </a:lnSpc>
              <a:buFont typeface="Wingdings" pitchFamily="2" charset="2"/>
              <a:buChar char="Ø"/>
            </a:pPr>
            <a:r>
              <a:rPr lang="en-US" sz="2800" b="1" dirty="0" smtClean="0">
                <a:solidFill>
                  <a:schemeClr val="tx1">
                    <a:lumMod val="95000"/>
                  </a:schemeClr>
                </a:solidFill>
                <a:latin typeface="Arial" pitchFamily="34" charset="0"/>
                <a:cs typeface="Arial" pitchFamily="34" charset="0"/>
              </a:rPr>
              <a:t>The </a:t>
            </a:r>
            <a:r>
              <a:rPr lang="en-US" sz="2800" b="1" dirty="0">
                <a:solidFill>
                  <a:schemeClr val="accent6"/>
                </a:solidFill>
                <a:latin typeface="Arial" pitchFamily="34" charset="0"/>
                <a:cs typeface="Arial" pitchFamily="34" charset="0"/>
              </a:rPr>
              <a:t>OWL</a:t>
            </a:r>
            <a:r>
              <a:rPr lang="en-US" sz="2800" b="1" dirty="0">
                <a:solidFill>
                  <a:schemeClr val="tx1">
                    <a:lumMod val="95000"/>
                  </a:schemeClr>
                </a:solidFill>
                <a:latin typeface="Arial" pitchFamily="34" charset="0"/>
                <a:cs typeface="Arial" pitchFamily="34" charset="0"/>
              </a:rPr>
              <a:t> became a formal </a:t>
            </a:r>
            <a:r>
              <a:rPr lang="en-US" sz="2800" b="1" dirty="0">
                <a:solidFill>
                  <a:schemeClr val="accent6"/>
                </a:solidFill>
                <a:latin typeface="Arial" pitchFamily="34" charset="0"/>
                <a:cs typeface="Arial" pitchFamily="34" charset="0"/>
              </a:rPr>
              <a:t>W3C Recommendation</a:t>
            </a:r>
            <a:r>
              <a:rPr lang="en-US" sz="2800" b="1" dirty="0">
                <a:solidFill>
                  <a:schemeClr val="tx1">
                    <a:lumMod val="95000"/>
                  </a:schemeClr>
                </a:solidFill>
                <a:latin typeface="Arial" pitchFamily="34" charset="0"/>
                <a:cs typeface="Arial" pitchFamily="34" charset="0"/>
              </a:rPr>
              <a:t> on </a:t>
            </a:r>
            <a:r>
              <a:rPr lang="en-US" sz="2800" b="1" dirty="0" smtClean="0">
                <a:solidFill>
                  <a:schemeClr val="tx1">
                    <a:lumMod val="95000"/>
                  </a:schemeClr>
                </a:solidFill>
                <a:latin typeface="Arial" pitchFamily="34" charset="0"/>
                <a:cs typeface="Arial" pitchFamily="34" charset="0"/>
              </a:rPr>
              <a:t>10,Feb, </a:t>
            </a:r>
            <a:r>
              <a:rPr lang="en-US" sz="2800" b="1" dirty="0">
                <a:solidFill>
                  <a:schemeClr val="tx1">
                    <a:lumMod val="95000"/>
                  </a:schemeClr>
                </a:solidFill>
                <a:latin typeface="Arial" pitchFamily="34" charset="0"/>
                <a:cs typeface="Arial" pitchFamily="34" charset="0"/>
              </a:rPr>
              <a:t>2004.</a:t>
            </a:r>
          </a:p>
          <a:p>
            <a:pPr>
              <a:lnSpc>
                <a:spcPct val="150000"/>
              </a:lnSpc>
              <a:buFont typeface="Wingdings" pitchFamily="2" charset="2"/>
              <a:buChar char="Ø"/>
            </a:pPr>
            <a:endParaRPr lang="en-US" sz="2800" b="1" dirty="0">
              <a:solidFill>
                <a:schemeClr val="tx1">
                  <a:lumMod val="95000"/>
                </a:schemeClr>
              </a:solidFill>
              <a:latin typeface="Arial" pitchFamily="34" charset="0"/>
              <a:cs typeface="Arial" pitchFamily="34"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4038600"/>
            <a:ext cx="1957025" cy="2438400"/>
          </a:xfrm>
          <a:prstGeom prst="rect">
            <a:avLst/>
          </a:prstGeom>
          <a:ln>
            <a:no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600200"/>
            <a:ext cx="8077200" cy="4724400"/>
          </a:xfrm>
          <a:prstGeom prst="rect">
            <a:avLst/>
          </a:prstGeom>
        </p:spPr>
      </p:pic>
    </p:spTree>
    <p:extLst>
      <p:ext uri="{BB962C8B-B14F-4D97-AF65-F5344CB8AC3E}">
        <p14:creationId xmlns:p14="http://schemas.microsoft.com/office/powerpoint/2010/main" val="99510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304800" y="1225137"/>
            <a:ext cx="6400800" cy="528452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964" y="82137"/>
            <a:ext cx="8229600" cy="1143000"/>
          </a:xfrm>
        </p:spPr>
        <p:txBody>
          <a:bodyPr>
            <a:noAutofit/>
            <a:scene3d>
              <a:camera prst="orthographicFront"/>
              <a:lightRig rig="threePt" dir="t"/>
            </a:scene3d>
            <a:sp3d extrusionH="57150">
              <a:bevelT w="38100" h="38100"/>
            </a:sp3d>
          </a:bodyPr>
          <a:lstStyle/>
          <a:p>
            <a:r>
              <a:rPr lang="en-US" sz="6600" b="1" dirty="0" smtClean="0">
                <a:solidFill>
                  <a:schemeClr val="tx2">
                    <a:lumMod val="60000"/>
                    <a:lumOff val="40000"/>
                  </a:schemeClr>
                </a:solidFill>
                <a:effectLst>
                  <a:outerShdw blurRad="38100" dist="38100" dir="2700000" algn="tl">
                    <a:srgbClr val="000000">
                      <a:alpha val="43137"/>
                    </a:srgbClr>
                  </a:outerShdw>
                </a:effectLst>
                <a:latin typeface="+mn-lt"/>
                <a:ea typeface="+mn-ea"/>
                <a:cs typeface="+mn-cs"/>
              </a:rPr>
              <a:t>    OWL </a:t>
            </a:r>
            <a:r>
              <a:rPr lang="en-US" sz="6600" b="1" dirty="0" err="1" smtClean="0">
                <a:solidFill>
                  <a:schemeClr val="tx2">
                    <a:lumMod val="60000"/>
                    <a:lumOff val="40000"/>
                  </a:schemeClr>
                </a:solidFill>
                <a:effectLst>
                  <a:outerShdw blurRad="38100" dist="38100" dir="2700000" algn="tl">
                    <a:srgbClr val="000000">
                      <a:alpha val="43137"/>
                    </a:srgbClr>
                  </a:outerShdw>
                </a:effectLst>
                <a:latin typeface="+mn-lt"/>
                <a:ea typeface="+mn-ea"/>
                <a:cs typeface="+mn-cs"/>
              </a:rPr>
              <a:t>Sub_Languages</a:t>
            </a:r>
            <a:r>
              <a:rPr lang="en-US" sz="6600" b="1" dirty="0" smtClean="0">
                <a:solidFill>
                  <a:schemeClr val="tx2">
                    <a:lumMod val="60000"/>
                    <a:lumOff val="40000"/>
                  </a:schemeClr>
                </a:solidFill>
                <a:effectLst>
                  <a:outerShdw blurRad="38100" dist="38100" dir="2700000" algn="tl">
                    <a:srgbClr val="000000">
                      <a:alpha val="43137"/>
                    </a:srgbClr>
                  </a:outerShdw>
                </a:effectLst>
                <a:latin typeface="+mn-lt"/>
                <a:ea typeface="+mn-ea"/>
                <a:cs typeface="+mn-cs"/>
              </a:rPr>
              <a:t> </a:t>
            </a:r>
            <a:endParaRPr lang="en-US" sz="6600" b="1" dirty="0">
              <a:solidFill>
                <a:schemeClr val="tx2">
                  <a:lumMod val="60000"/>
                  <a:lumOff val="40000"/>
                </a:schemeClr>
              </a:solidFill>
              <a:effectLst>
                <a:outerShdw blurRad="38100" dist="38100" dir="2700000" algn="tl">
                  <a:srgbClr val="000000">
                    <a:alpha val="43137"/>
                  </a:srgbClr>
                </a:outerShdw>
              </a:effectLst>
              <a:latin typeface="+mn-lt"/>
              <a:ea typeface="+mn-ea"/>
              <a:cs typeface="+mn-cs"/>
            </a:endParaRP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315200" y="3657600"/>
            <a:ext cx="1652225" cy="2922962"/>
          </a:xfrm>
          <a:ln>
            <a:noFill/>
          </a:ln>
        </p:spPr>
      </p:pic>
      <p:sp>
        <p:nvSpPr>
          <p:cNvPr id="11" name="Oval 10"/>
          <p:cNvSpPr/>
          <p:nvPr/>
        </p:nvSpPr>
        <p:spPr>
          <a:xfrm>
            <a:off x="1136568" y="2209800"/>
            <a:ext cx="4800600" cy="40435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1"/>
              </a:solidFill>
              <a:latin typeface="Arial" pitchFamily="34" charset="0"/>
              <a:cs typeface="Arial" pitchFamily="34" charset="0"/>
            </a:endParaRPr>
          </a:p>
        </p:txBody>
      </p:sp>
      <p:sp>
        <p:nvSpPr>
          <p:cNvPr id="3" name="Oval 2"/>
          <p:cNvSpPr/>
          <p:nvPr/>
        </p:nvSpPr>
        <p:spPr>
          <a:xfrm>
            <a:off x="2161804" y="3352800"/>
            <a:ext cx="2867396" cy="25086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OWL Lite</a:t>
            </a:r>
            <a:endPar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TextBox 4"/>
          <p:cNvSpPr txBox="1"/>
          <p:nvPr/>
        </p:nvSpPr>
        <p:spPr>
          <a:xfrm>
            <a:off x="2369870" y="2667000"/>
            <a:ext cx="2333996" cy="584775"/>
          </a:xfrm>
          <a:prstGeom prst="rect">
            <a:avLst/>
          </a:prstGeom>
          <a:noFill/>
        </p:spPr>
        <p:txBody>
          <a:bodyPr wrap="square" rtlCol="0">
            <a:spAutoFit/>
          </a:bodyPr>
          <a:lstStyle/>
          <a:p>
            <a:pPr algn="ctr"/>
            <a:r>
              <a:rPr lang="en-US" sz="3200" b="1" dirty="0">
                <a:effectLst>
                  <a:outerShdw blurRad="38100" dist="38100" dir="2700000" algn="tl">
                    <a:srgbClr val="000000">
                      <a:alpha val="43137"/>
                    </a:srgbClr>
                  </a:outerShdw>
                </a:effectLst>
                <a:latin typeface="Arial" pitchFamily="34" charset="0"/>
                <a:cs typeface="Arial" pitchFamily="34" charset="0"/>
              </a:rPr>
              <a:t>OWL</a:t>
            </a:r>
            <a:r>
              <a:rPr lang="en-US"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latin typeface="Arial" pitchFamily="34" charset="0"/>
                <a:cs typeface="Arial" pitchFamily="34" charset="0"/>
              </a:rPr>
              <a:t>DL</a:t>
            </a:r>
            <a:endParaRPr lang="en-US" sz="3200" b="1" dirty="0">
              <a:effectLst>
                <a:outerShdw blurRad="38100" dist="38100" dir="2700000" algn="tl">
                  <a:srgbClr val="000000">
                    <a:alpha val="43137"/>
                  </a:srgbClr>
                </a:outerShdw>
              </a:effectLst>
              <a:latin typeface="Arial" pitchFamily="34" charset="0"/>
              <a:cs typeface="Arial" pitchFamily="34" charset="0"/>
            </a:endParaRPr>
          </a:p>
        </p:txBody>
      </p:sp>
      <p:sp>
        <p:nvSpPr>
          <p:cNvPr id="12" name="TextBox 11"/>
          <p:cNvSpPr txBox="1"/>
          <p:nvPr/>
        </p:nvSpPr>
        <p:spPr>
          <a:xfrm>
            <a:off x="2369870" y="1625025"/>
            <a:ext cx="2333996" cy="584775"/>
          </a:xfrm>
          <a:prstGeom prst="rect">
            <a:avLst/>
          </a:prstGeom>
          <a:noFill/>
        </p:spPr>
        <p:txBody>
          <a:bodyPr wrap="square" rtlCol="0">
            <a:spAutoFit/>
          </a:bodyPr>
          <a:lstStyle/>
          <a:p>
            <a:pPr algn="ctr"/>
            <a:r>
              <a:rPr lang="en-US" sz="3200" b="1" dirty="0">
                <a:effectLst>
                  <a:outerShdw blurRad="38100" dist="38100" dir="2700000" algn="tl">
                    <a:srgbClr val="000000">
                      <a:alpha val="43137"/>
                    </a:srgbClr>
                  </a:outerShdw>
                </a:effectLst>
                <a:latin typeface="Arial" pitchFamily="34" charset="0"/>
                <a:cs typeface="Arial" pitchFamily="34" charset="0"/>
              </a:rPr>
              <a:t>OWL</a:t>
            </a:r>
            <a:r>
              <a:rPr lang="en-US"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latin typeface="Arial" pitchFamily="34" charset="0"/>
                <a:cs typeface="Arial" pitchFamily="34" charset="0"/>
              </a:rPr>
              <a:t>Full</a:t>
            </a:r>
            <a:endParaRPr lang="en-US" sz="3200" b="1"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1560696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3" grpId="0" animBg="1"/>
      <p:bldP spid="5"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4000" b="1" dirty="0">
                <a:solidFill>
                  <a:srgbClr val="0070C0"/>
                </a:solidFill>
                <a:effectLst>
                  <a:outerShdw blurRad="38100" dist="38100" dir="2700000" algn="tl">
                    <a:srgbClr val="000000">
                      <a:alpha val="43137"/>
                    </a:srgbClr>
                  </a:outerShdw>
                </a:effectLst>
                <a:latin typeface="Arial Black" pitchFamily="34" charset="0"/>
              </a:rPr>
              <a:t>OWL Property Types</a:t>
            </a:r>
          </a:p>
        </p:txBody>
      </p:sp>
      <p:sp>
        <p:nvSpPr>
          <p:cNvPr id="3" name="Content Placeholder 2"/>
          <p:cNvSpPr>
            <a:spLocks noGrp="1"/>
          </p:cNvSpPr>
          <p:nvPr>
            <p:ph idx="1"/>
          </p:nvPr>
        </p:nvSpPr>
        <p:spPr/>
        <p:txBody>
          <a:bodyPr>
            <a:normAutofit/>
            <a:scene3d>
              <a:camera prst="orthographicFront"/>
              <a:lightRig rig="threePt" dir="t"/>
            </a:scene3d>
            <a:sp3d extrusionH="57150">
              <a:bevelT w="38100" h="38100"/>
            </a:sp3d>
          </a:bodyPr>
          <a:lstStyle/>
          <a:p>
            <a:pPr lvl="0">
              <a:lnSpc>
                <a:spcPct val="150000"/>
              </a:lnSpc>
              <a:buFont typeface="Wingdings" pitchFamily="2" charset="2"/>
              <a:buChar char="Ø"/>
            </a:pPr>
            <a:r>
              <a:rPr lang="en-US" sz="4000" b="1" dirty="0" smtClean="0">
                <a:latin typeface="Arial" pitchFamily="34" charset="0"/>
                <a:cs typeface="Arial" pitchFamily="34" charset="0"/>
              </a:rPr>
              <a:t>Object Property </a:t>
            </a:r>
            <a:r>
              <a:rPr lang="en-US" sz="2800" b="1" dirty="0" smtClean="0">
                <a:latin typeface="Arial" pitchFamily="34" charset="0"/>
                <a:cs typeface="Arial" pitchFamily="34" charset="0"/>
              </a:rPr>
              <a:t>(</a:t>
            </a:r>
            <a:r>
              <a:rPr lang="en-US" sz="2800" b="1" dirty="0" err="1">
                <a:latin typeface="Arial" pitchFamily="34" charset="0"/>
                <a:cs typeface="Arial" pitchFamily="34" charset="0"/>
              </a:rPr>
              <a:t>owl:ObjectProperty</a:t>
            </a:r>
            <a:r>
              <a:rPr lang="en-US" sz="2800" b="1" dirty="0">
                <a:latin typeface="Arial" pitchFamily="34" charset="0"/>
                <a:cs typeface="Arial" pitchFamily="34" charset="0"/>
              </a:rPr>
              <a:t>) relates individuals (instances) of two OWL classes.</a:t>
            </a:r>
          </a:p>
          <a:p>
            <a:pPr>
              <a:lnSpc>
                <a:spcPct val="150000"/>
              </a:lnSpc>
              <a:buFont typeface="Wingdings" pitchFamily="2" charset="2"/>
              <a:buChar char="Ø"/>
            </a:pPr>
            <a:endParaRPr lang="en-US" sz="4000" b="1" dirty="0" smtClean="0">
              <a:latin typeface="Arial" pitchFamily="34" charset="0"/>
              <a:cs typeface="Arial" pitchFamily="34" charset="0"/>
            </a:endParaRPr>
          </a:p>
        </p:txBody>
      </p:sp>
      <p:sp>
        <p:nvSpPr>
          <p:cNvPr id="6" name="Oval 5"/>
          <p:cNvSpPr/>
          <p:nvPr/>
        </p:nvSpPr>
        <p:spPr>
          <a:xfrm>
            <a:off x="533400" y="4177643"/>
            <a:ext cx="2320636" cy="1676400"/>
          </a:xfrm>
          <a:prstGeom prst="ellipse">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smtClean="0"/>
              <a:t>son</a:t>
            </a:r>
            <a:endParaRPr lang="en-US" sz="3200" b="1" dirty="0"/>
          </a:p>
        </p:txBody>
      </p:sp>
      <p:sp>
        <p:nvSpPr>
          <p:cNvPr id="7" name="Oval 6"/>
          <p:cNvSpPr/>
          <p:nvPr/>
        </p:nvSpPr>
        <p:spPr>
          <a:xfrm>
            <a:off x="6844144" y="4190553"/>
            <a:ext cx="1981200" cy="1676400"/>
          </a:xfrm>
          <a:prstGeom prst="ellipse">
            <a:avLst/>
          </a:prstGeom>
          <a:solidFill>
            <a:srgbClr val="CA06BC"/>
          </a:solidFill>
          <a:ln>
            <a:solidFill>
              <a:srgbClr val="CA06BC"/>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smtClean="0"/>
              <a:t>father</a:t>
            </a:r>
            <a:endParaRPr lang="en-US" sz="3200" b="1" dirty="0"/>
          </a:p>
        </p:txBody>
      </p:sp>
      <p:sp>
        <p:nvSpPr>
          <p:cNvPr id="8" name="TextBox 7"/>
          <p:cNvSpPr txBox="1"/>
          <p:nvPr/>
        </p:nvSpPr>
        <p:spPr>
          <a:xfrm>
            <a:off x="3556660" y="4218625"/>
            <a:ext cx="2209800" cy="584775"/>
          </a:xfrm>
          <a:prstGeom prst="rect">
            <a:avLst/>
          </a:prstGeom>
          <a:noFill/>
        </p:spPr>
        <p:txBody>
          <a:bodyPr wrap="square" rtlCol="0">
            <a:spAutoFit/>
          </a:bodyPr>
          <a:lstStyle/>
          <a:p>
            <a:pPr algn="ctr"/>
            <a:r>
              <a:rPr lang="en-US" sz="3200" b="1" dirty="0" err="1" smtClean="0"/>
              <a:t>has_father</a:t>
            </a:r>
            <a:endParaRPr lang="en-US" sz="3200" b="1" dirty="0"/>
          </a:p>
        </p:txBody>
      </p:sp>
      <p:cxnSp>
        <p:nvCxnSpPr>
          <p:cNvPr id="9" name="Straight Connector 8"/>
          <p:cNvCxnSpPr>
            <a:stCxn id="6" idx="6"/>
            <a:endCxn id="7" idx="2"/>
          </p:cNvCxnSpPr>
          <p:nvPr/>
        </p:nvCxnSpPr>
        <p:spPr>
          <a:xfrm>
            <a:off x="2854036" y="5015843"/>
            <a:ext cx="3990108" cy="1291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743200" y="4218625"/>
            <a:ext cx="4114799" cy="584775"/>
          </a:xfrm>
          <a:prstGeom prst="rect">
            <a:avLst/>
          </a:prstGeom>
          <a:noFill/>
        </p:spPr>
        <p:txBody>
          <a:bodyPr wrap="square" rtlCol="0">
            <a:spAutoFit/>
          </a:bodyPr>
          <a:lstStyle/>
          <a:p>
            <a:pPr algn="ctr"/>
            <a:r>
              <a:rPr lang="en-US" sz="3200" b="1" dirty="0" err="1" smtClean="0"/>
              <a:t>has_Father</a:t>
            </a:r>
            <a:r>
              <a:rPr lang="en-US" sz="3200" b="1" dirty="0" smtClean="0"/>
              <a:t> / </a:t>
            </a:r>
            <a:r>
              <a:rPr lang="en-US" sz="3200" b="1" dirty="0" err="1" smtClean="0"/>
              <a:t>has_Son</a:t>
            </a:r>
            <a:endParaRPr lang="en-US" sz="3200" b="1" dirty="0"/>
          </a:p>
        </p:txBody>
      </p:sp>
    </p:spTree>
    <p:extLst>
      <p:ext uri="{BB962C8B-B14F-4D97-AF65-F5344CB8AC3E}">
        <p14:creationId xmlns:p14="http://schemas.microsoft.com/office/powerpoint/2010/main" val="3462306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8" grpId="1"/>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5282045" y="3581400"/>
            <a:ext cx="3505200" cy="1676400"/>
          </a:xfrm>
          <a:prstGeom prst="ellipse">
            <a:avLst/>
          </a:prstGeom>
          <a:solidFill>
            <a:srgbClr val="CA06BC"/>
          </a:solidFill>
          <a:ln>
            <a:solidFill>
              <a:srgbClr val="CA06BC"/>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3200" dirty="0" smtClean="0"/>
          </a:p>
        </p:txBody>
      </p:sp>
      <p:sp>
        <p:nvSpPr>
          <p:cNvPr id="2" name="Title 1"/>
          <p:cNvSpPr>
            <a:spLocks noGrp="1"/>
          </p:cNvSpPr>
          <p:nvPr>
            <p:ph type="title"/>
          </p:nvPr>
        </p:nvSpPr>
        <p:spPr>
          <a:solidFill>
            <a:srgbClr val="FFFF00"/>
          </a:solidFill>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4000" b="1" dirty="0">
                <a:solidFill>
                  <a:srgbClr val="0070C0"/>
                </a:solidFill>
                <a:effectLst>
                  <a:outerShdw blurRad="38100" dist="38100" dir="2700000" algn="tl">
                    <a:srgbClr val="000000">
                      <a:alpha val="43137"/>
                    </a:srgbClr>
                  </a:outerShdw>
                </a:effectLst>
                <a:latin typeface="Arial Black" pitchFamily="34" charset="0"/>
              </a:rPr>
              <a:t>OWL Property Types</a:t>
            </a:r>
          </a:p>
        </p:txBody>
      </p:sp>
      <p:sp>
        <p:nvSpPr>
          <p:cNvPr id="3" name="Content Placeholder 2"/>
          <p:cNvSpPr>
            <a:spLocks noGrp="1"/>
          </p:cNvSpPr>
          <p:nvPr>
            <p:ph idx="1"/>
          </p:nvPr>
        </p:nvSpPr>
        <p:spPr/>
        <p:txBody>
          <a:bodyPr>
            <a:normAutofit/>
            <a:scene3d>
              <a:camera prst="orthographicFront"/>
              <a:lightRig rig="threePt" dir="t"/>
            </a:scene3d>
            <a:sp3d extrusionH="57150">
              <a:bevelT w="38100" h="38100"/>
            </a:sp3d>
          </a:bodyPr>
          <a:lstStyle/>
          <a:p>
            <a:pPr lvl="0"/>
            <a:r>
              <a:rPr lang="en-US" sz="4000" b="1" dirty="0" err="1" smtClean="0">
                <a:latin typeface="Arial" pitchFamily="34" charset="0"/>
                <a:cs typeface="Arial" pitchFamily="34" charset="0"/>
              </a:rPr>
              <a:t>Datatype</a:t>
            </a:r>
            <a:r>
              <a:rPr lang="en-US" sz="4000" b="1" dirty="0" smtClean="0">
                <a:latin typeface="Arial" pitchFamily="34" charset="0"/>
                <a:cs typeface="Arial" pitchFamily="34" charset="0"/>
              </a:rPr>
              <a:t> </a:t>
            </a:r>
            <a:r>
              <a:rPr lang="en-US" sz="4000" b="1" dirty="0" smtClean="0"/>
              <a:t>properties</a:t>
            </a:r>
            <a:r>
              <a:rPr lang="en-US" sz="4000" dirty="0" smtClean="0"/>
              <a:t> </a:t>
            </a:r>
            <a:r>
              <a:rPr lang="en-US" sz="2800" b="1" dirty="0">
                <a:latin typeface="Arial" pitchFamily="34" charset="0"/>
                <a:cs typeface="Arial" pitchFamily="34" charset="0"/>
              </a:rPr>
              <a:t>(</a:t>
            </a:r>
            <a:r>
              <a:rPr lang="en-US" sz="2800" b="1" dirty="0" err="1">
                <a:latin typeface="Arial" pitchFamily="34" charset="0"/>
                <a:cs typeface="Arial" pitchFamily="34" charset="0"/>
              </a:rPr>
              <a:t>owl:DatatypeProperty</a:t>
            </a:r>
            <a:r>
              <a:rPr lang="en-US" sz="2800" b="1" dirty="0">
                <a:latin typeface="Arial" pitchFamily="34" charset="0"/>
                <a:cs typeface="Arial" pitchFamily="34" charset="0"/>
              </a:rPr>
              <a:t>) relates individuals (instances) of OWL classes to literal values.</a:t>
            </a:r>
          </a:p>
          <a:p>
            <a:pPr marL="0" indent="0">
              <a:lnSpc>
                <a:spcPct val="150000"/>
              </a:lnSpc>
              <a:buNone/>
            </a:pPr>
            <a:r>
              <a:rPr lang="en-US" sz="4000" b="1" dirty="0" smtClean="0">
                <a:latin typeface="Arial" pitchFamily="34" charset="0"/>
                <a:cs typeface="Arial" pitchFamily="34" charset="0"/>
              </a:rPr>
              <a:t> </a:t>
            </a:r>
          </a:p>
          <a:p>
            <a:pPr marL="0" indent="0">
              <a:lnSpc>
                <a:spcPct val="150000"/>
              </a:lnSpc>
              <a:buNone/>
            </a:pPr>
            <a:r>
              <a:rPr lang="en-US" sz="4000" b="1" dirty="0" smtClean="0">
                <a:latin typeface="Arial" pitchFamily="34" charset="0"/>
                <a:cs typeface="Arial" pitchFamily="34" charset="0"/>
              </a:rPr>
              <a:t> </a:t>
            </a:r>
            <a:endParaRPr lang="en-US" sz="4000" b="1" dirty="0">
              <a:latin typeface="Arial" pitchFamily="34" charset="0"/>
              <a:cs typeface="Arial" pitchFamily="34" charset="0"/>
            </a:endParaRPr>
          </a:p>
        </p:txBody>
      </p:sp>
      <p:sp>
        <p:nvSpPr>
          <p:cNvPr id="8" name="Oval 7"/>
          <p:cNvSpPr/>
          <p:nvPr/>
        </p:nvSpPr>
        <p:spPr>
          <a:xfrm>
            <a:off x="152400" y="3581400"/>
            <a:ext cx="2743200" cy="1676400"/>
          </a:xfrm>
          <a:prstGeom prst="ellipse">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smtClean="0"/>
              <a:t>son</a:t>
            </a:r>
            <a:endParaRPr lang="en-US" sz="3200" b="1" dirty="0"/>
          </a:p>
        </p:txBody>
      </p:sp>
      <p:sp>
        <p:nvSpPr>
          <p:cNvPr id="9" name="Oval 8"/>
          <p:cNvSpPr/>
          <p:nvPr/>
        </p:nvSpPr>
        <p:spPr>
          <a:xfrm>
            <a:off x="5275118" y="3581400"/>
            <a:ext cx="3505200" cy="1676400"/>
          </a:xfrm>
          <a:prstGeom prst="ellipse">
            <a:avLst/>
          </a:prstGeom>
          <a:solidFill>
            <a:srgbClr val="CA06BC"/>
          </a:solidFill>
          <a:ln>
            <a:solidFill>
              <a:srgbClr val="CA06BC"/>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smtClean="0"/>
              <a:t>“Ahmad”^^</a:t>
            </a:r>
          </a:p>
          <a:p>
            <a:pPr algn="ctr"/>
            <a:r>
              <a:rPr lang="en-US" sz="3200" dirty="0" err="1" smtClean="0"/>
              <a:t>xsd:String</a:t>
            </a:r>
            <a:endParaRPr lang="en-US" sz="3200" b="1" dirty="0"/>
          </a:p>
        </p:txBody>
      </p:sp>
      <p:cxnSp>
        <p:nvCxnSpPr>
          <p:cNvPr id="10" name="Straight Connector 9"/>
          <p:cNvCxnSpPr>
            <a:stCxn id="8" idx="6"/>
            <a:endCxn id="9" idx="2"/>
          </p:cNvCxnSpPr>
          <p:nvPr/>
        </p:nvCxnSpPr>
        <p:spPr>
          <a:xfrm>
            <a:off x="2895600" y="4419600"/>
            <a:ext cx="237951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65318" y="3651748"/>
            <a:ext cx="2209800" cy="584775"/>
          </a:xfrm>
          <a:prstGeom prst="rect">
            <a:avLst/>
          </a:prstGeom>
          <a:noFill/>
        </p:spPr>
        <p:txBody>
          <a:bodyPr wrap="square" rtlCol="0">
            <a:spAutoFit/>
          </a:bodyPr>
          <a:lstStyle/>
          <a:p>
            <a:pPr algn="ctr"/>
            <a:r>
              <a:rPr lang="en-US" sz="3200" b="1" dirty="0" err="1" smtClean="0"/>
              <a:t>has_Name</a:t>
            </a:r>
            <a:endParaRPr lang="en-US" sz="3200" b="1" dirty="0"/>
          </a:p>
        </p:txBody>
      </p:sp>
    </p:spTree>
    <p:extLst>
      <p:ext uri="{BB962C8B-B14F-4D97-AF65-F5344CB8AC3E}">
        <p14:creationId xmlns:p14="http://schemas.microsoft.com/office/powerpoint/2010/main" val="365006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9" grpId="0" animBg="1"/>
      <p:bldP spid="11"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4000" b="1" dirty="0">
                <a:solidFill>
                  <a:srgbClr val="0070C0"/>
                </a:solidFill>
                <a:effectLst>
                  <a:outerShdw blurRad="38100" dist="38100" dir="2700000" algn="tl">
                    <a:srgbClr val="000000">
                      <a:alpha val="43137"/>
                    </a:srgbClr>
                  </a:outerShdw>
                </a:effectLst>
                <a:latin typeface="Arial Black" pitchFamily="34" charset="0"/>
              </a:rPr>
              <a:t>OWL Property Types</a:t>
            </a:r>
          </a:p>
        </p:txBody>
      </p:sp>
      <p:sp>
        <p:nvSpPr>
          <p:cNvPr id="3" name="Content Placeholder 2"/>
          <p:cNvSpPr>
            <a:spLocks noGrp="1"/>
          </p:cNvSpPr>
          <p:nvPr>
            <p:ph idx="1"/>
          </p:nvPr>
        </p:nvSpPr>
        <p:spPr/>
        <p:txBody>
          <a:bodyPr>
            <a:normAutofit/>
            <a:scene3d>
              <a:camera prst="orthographicFront"/>
              <a:lightRig rig="threePt" dir="t"/>
            </a:scene3d>
            <a:sp3d extrusionH="57150">
              <a:bevelT w="38100" h="38100"/>
            </a:sp3d>
          </a:bodyPr>
          <a:lstStyle/>
          <a:p>
            <a:pPr>
              <a:lnSpc>
                <a:spcPct val="150000"/>
              </a:lnSpc>
              <a:buFont typeface="Wingdings" pitchFamily="2" charset="2"/>
              <a:buChar char="Ø"/>
            </a:pPr>
            <a:r>
              <a:rPr lang="en-US" sz="4000" b="1" dirty="0" smtClean="0">
                <a:latin typeface="Arial" pitchFamily="34" charset="0"/>
                <a:cs typeface="Arial" pitchFamily="34" charset="0"/>
              </a:rPr>
              <a:t>Annotation Property</a:t>
            </a:r>
          </a:p>
          <a:p>
            <a:pPr marL="0" indent="0">
              <a:buNone/>
            </a:pPr>
            <a:r>
              <a:rPr lang="en-US" sz="3600" b="1" dirty="0">
                <a:latin typeface="Arial" pitchFamily="34" charset="0"/>
                <a:cs typeface="Arial" pitchFamily="34" charset="0"/>
              </a:rPr>
              <a:t>can be used to add information (metadata )</a:t>
            </a:r>
          </a:p>
        </p:txBody>
      </p:sp>
    </p:spTree>
    <p:extLst>
      <p:ext uri="{BB962C8B-B14F-4D97-AF65-F5344CB8AC3E}">
        <p14:creationId xmlns:p14="http://schemas.microsoft.com/office/powerpoint/2010/main" val="298659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4000" b="1" dirty="0" smtClean="0">
                <a:solidFill>
                  <a:srgbClr val="0070C0"/>
                </a:solidFill>
                <a:effectLst>
                  <a:outerShdw blurRad="38100" dist="38100" dir="2700000" algn="tl">
                    <a:srgbClr val="000000">
                      <a:alpha val="43137"/>
                    </a:srgbClr>
                  </a:outerShdw>
                </a:effectLst>
                <a:latin typeface="Arial Black" pitchFamily="34" charset="0"/>
              </a:rPr>
              <a:t>Example</a:t>
            </a:r>
            <a:endParaRPr lang="en-US" sz="4000" b="1" dirty="0">
              <a:solidFill>
                <a:srgbClr val="0070C0"/>
              </a:solidFill>
              <a:effectLst>
                <a:outerShdw blurRad="38100" dist="38100" dir="2700000" algn="tl">
                  <a:srgbClr val="000000">
                    <a:alpha val="43137"/>
                  </a:srgbClr>
                </a:outerShdw>
              </a:effectLst>
              <a:latin typeface="Arial Black" pitchFamily="34" charset="0"/>
            </a:endParaRPr>
          </a:p>
        </p:txBody>
      </p:sp>
      <p:sp>
        <p:nvSpPr>
          <p:cNvPr id="4" name="Oval 3">
            <a:hlinkClick r:id="rId2" action="ppaction://hlinksldjump"/>
          </p:cNvPr>
          <p:cNvSpPr/>
          <p:nvPr/>
        </p:nvSpPr>
        <p:spPr>
          <a:xfrm>
            <a:off x="193963" y="2667000"/>
            <a:ext cx="2514600" cy="1600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latin typeface="Aharoni" pitchFamily="2" charset="-79"/>
                <a:cs typeface="Aharoni" pitchFamily="2" charset="-79"/>
              </a:rPr>
              <a:t>Event</a:t>
            </a:r>
          </a:p>
          <a:p>
            <a:pPr algn="ctr"/>
            <a:r>
              <a:rPr lang="en-US" sz="2800" b="1" dirty="0" smtClean="0">
                <a:effectLst>
                  <a:outerShdw blurRad="38100" dist="38100" dir="2700000" algn="tl">
                    <a:srgbClr val="000000">
                      <a:alpha val="43137"/>
                    </a:srgbClr>
                  </a:outerShdw>
                </a:effectLst>
                <a:latin typeface="Aharoni" pitchFamily="2" charset="-79"/>
                <a:cs typeface="Aharoni" pitchFamily="2" charset="-79"/>
              </a:rPr>
              <a:t>(.</a:t>
            </a:r>
            <a:r>
              <a:rPr lang="en-US" sz="2800" b="1" dirty="0" err="1" smtClean="0">
                <a:effectLst>
                  <a:outerShdw blurRad="38100" dist="38100" dir="2700000" algn="tl">
                    <a:srgbClr val="000000">
                      <a:alpha val="43137"/>
                    </a:srgbClr>
                  </a:outerShdw>
                </a:effectLst>
                <a:latin typeface="Aharoni" pitchFamily="2" charset="-79"/>
                <a:cs typeface="Aharoni" pitchFamily="2" charset="-79"/>
              </a:rPr>
              <a:t>eName</a:t>
            </a:r>
            <a:r>
              <a:rPr lang="en-US" sz="2800" b="1" dirty="0" smtClean="0">
                <a:effectLst>
                  <a:outerShdw blurRad="38100" dist="38100" dir="2700000" algn="tl">
                    <a:srgbClr val="000000">
                      <a:alpha val="43137"/>
                    </a:srgbClr>
                  </a:outerShdw>
                </a:effectLst>
                <a:latin typeface="Aharoni" pitchFamily="2" charset="-79"/>
                <a:cs typeface="Aharoni" pitchFamily="2" charset="-79"/>
              </a:rPr>
              <a:t>)</a:t>
            </a:r>
            <a:endParaRPr lang="en-US" sz="2800" b="1" dirty="0">
              <a:effectLst>
                <a:outerShdw blurRad="38100" dist="38100" dir="2700000" algn="tl">
                  <a:srgbClr val="000000">
                    <a:alpha val="43137"/>
                  </a:srgbClr>
                </a:outerShdw>
              </a:effectLst>
              <a:latin typeface="Aharoni" pitchFamily="2" charset="-79"/>
              <a:cs typeface="Aharoni" pitchFamily="2" charset="-79"/>
            </a:endParaRPr>
          </a:p>
        </p:txBody>
      </p:sp>
      <p:sp>
        <p:nvSpPr>
          <p:cNvPr id="5" name="Oval 4"/>
          <p:cNvSpPr/>
          <p:nvPr/>
        </p:nvSpPr>
        <p:spPr>
          <a:xfrm>
            <a:off x="5798125" y="4686299"/>
            <a:ext cx="2514600" cy="1600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latin typeface="Aharoni" pitchFamily="2" charset="-79"/>
                <a:cs typeface="Aharoni" pitchFamily="2" charset="-79"/>
              </a:rPr>
              <a:t>Product</a:t>
            </a:r>
          </a:p>
          <a:p>
            <a:pPr algn="ctr"/>
            <a:r>
              <a:rPr lang="en-US" sz="2800" b="1" dirty="0" smtClean="0">
                <a:effectLst>
                  <a:outerShdw blurRad="38100" dist="38100" dir="2700000" algn="tl">
                    <a:srgbClr val="000000">
                      <a:alpha val="43137"/>
                    </a:srgbClr>
                  </a:outerShdw>
                </a:effectLst>
                <a:latin typeface="Aharoni" pitchFamily="2" charset="-79"/>
                <a:cs typeface="Aharoni" pitchFamily="2" charset="-79"/>
              </a:rPr>
              <a:t>(.</a:t>
            </a:r>
            <a:r>
              <a:rPr lang="en-US" sz="2800" b="1" dirty="0" err="1" smtClean="0">
                <a:effectLst>
                  <a:outerShdw blurRad="38100" dist="38100" dir="2700000" algn="tl">
                    <a:srgbClr val="000000">
                      <a:alpha val="43137"/>
                    </a:srgbClr>
                  </a:outerShdw>
                </a:effectLst>
                <a:latin typeface="Aharoni" pitchFamily="2" charset="-79"/>
                <a:cs typeface="Aharoni" pitchFamily="2" charset="-79"/>
              </a:rPr>
              <a:t>pdNam</a:t>
            </a:r>
            <a:r>
              <a:rPr lang="en-US" sz="2800" b="1" dirty="0" smtClean="0">
                <a:effectLst>
                  <a:outerShdw blurRad="38100" dist="38100" dir="2700000" algn="tl">
                    <a:srgbClr val="000000">
                      <a:alpha val="43137"/>
                    </a:srgbClr>
                  </a:outerShdw>
                </a:effectLst>
                <a:latin typeface="Aharoni" pitchFamily="2" charset="-79"/>
                <a:cs typeface="Aharoni" pitchFamily="2" charset="-79"/>
              </a:rPr>
              <a:t>)</a:t>
            </a:r>
            <a:endParaRPr lang="en-US" sz="2800" b="1" dirty="0">
              <a:effectLst>
                <a:outerShdw blurRad="38100" dist="38100" dir="2700000" algn="tl">
                  <a:srgbClr val="000000">
                    <a:alpha val="43137"/>
                  </a:srgbClr>
                </a:outerShdw>
              </a:effectLst>
              <a:latin typeface="Aharoni" pitchFamily="2" charset="-79"/>
              <a:cs typeface="Aharoni" pitchFamily="2" charset="-79"/>
            </a:endParaRPr>
          </a:p>
        </p:txBody>
      </p:sp>
      <p:cxnSp>
        <p:nvCxnSpPr>
          <p:cNvPr id="11" name="Straight Connector 10"/>
          <p:cNvCxnSpPr/>
          <p:nvPr/>
        </p:nvCxnSpPr>
        <p:spPr>
          <a:xfrm flipH="1">
            <a:off x="4717474" y="2307922"/>
            <a:ext cx="1302326" cy="1617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4876798" y="5527962"/>
            <a:ext cx="92132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1"/>
          </p:cNvCxnSpPr>
          <p:nvPr/>
        </p:nvCxnSpPr>
        <p:spPr>
          <a:xfrm flipH="1">
            <a:off x="2590800" y="2307922"/>
            <a:ext cx="1059872" cy="81627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19635" y="4032856"/>
            <a:ext cx="1012492" cy="145354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650672" y="2003122"/>
            <a:ext cx="1295400" cy="609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Oval 6">
            <a:hlinkClick r:id="rId3" action="ppaction://hlinksldjump"/>
          </p:cNvPr>
          <p:cNvSpPr/>
          <p:nvPr/>
        </p:nvSpPr>
        <p:spPr>
          <a:xfrm>
            <a:off x="6019800" y="1597967"/>
            <a:ext cx="2514600" cy="1600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latin typeface="Aharoni" pitchFamily="2" charset="-79"/>
                <a:cs typeface="Aharoni" pitchFamily="2" charset="-79"/>
              </a:rPr>
              <a:t>Place</a:t>
            </a:r>
          </a:p>
          <a:p>
            <a:pPr algn="ctr"/>
            <a:r>
              <a:rPr lang="en-US" sz="2800" b="1" dirty="0" smtClean="0">
                <a:effectLst>
                  <a:outerShdw blurRad="38100" dist="38100" dir="2700000" algn="tl">
                    <a:srgbClr val="000000">
                      <a:alpha val="43137"/>
                    </a:srgbClr>
                  </a:outerShdw>
                </a:effectLst>
                <a:latin typeface="Aharoni" pitchFamily="2" charset="-79"/>
                <a:cs typeface="Aharoni" pitchFamily="2" charset="-79"/>
              </a:rPr>
              <a:t>(.</a:t>
            </a:r>
            <a:r>
              <a:rPr lang="en-US" sz="2800" b="1" dirty="0" err="1" smtClean="0">
                <a:effectLst>
                  <a:outerShdw blurRad="38100" dist="38100" dir="2700000" algn="tl">
                    <a:srgbClr val="000000">
                      <a:alpha val="43137"/>
                    </a:srgbClr>
                  </a:outerShdw>
                </a:effectLst>
                <a:latin typeface="Aharoni" pitchFamily="2" charset="-79"/>
                <a:cs typeface="Aharoni" pitchFamily="2" charset="-79"/>
              </a:rPr>
              <a:t>pName</a:t>
            </a:r>
            <a:r>
              <a:rPr lang="en-US" sz="2800" b="1" dirty="0" smtClean="0">
                <a:effectLst>
                  <a:outerShdw blurRad="38100" dist="38100" dir="2700000" algn="tl">
                    <a:srgbClr val="000000">
                      <a:alpha val="43137"/>
                    </a:srgbClr>
                  </a:outerShdw>
                </a:effectLst>
                <a:latin typeface="Aharoni" pitchFamily="2" charset="-79"/>
                <a:cs typeface="Aharoni" pitchFamily="2" charset="-79"/>
              </a:rPr>
              <a:t>)</a:t>
            </a:r>
            <a:endParaRPr lang="en-US" sz="2800" b="1" dirty="0">
              <a:effectLst>
                <a:outerShdw blurRad="38100" dist="38100" dir="2700000" algn="tl">
                  <a:srgbClr val="000000">
                    <a:alpha val="43137"/>
                  </a:srgbClr>
                </a:outerShdw>
              </a:effectLst>
              <a:latin typeface="Aharoni" pitchFamily="2" charset="-79"/>
              <a:cs typeface="Aharoni" pitchFamily="2" charset="-79"/>
            </a:endParaRPr>
          </a:p>
        </p:txBody>
      </p:sp>
      <p:sp>
        <p:nvSpPr>
          <p:cNvPr id="9" name="Rectangle 8">
            <a:hlinkClick r:id="rId4" action="ppaction://hlinksldjump"/>
          </p:cNvPr>
          <p:cNvSpPr/>
          <p:nvPr/>
        </p:nvSpPr>
        <p:spPr>
          <a:xfrm>
            <a:off x="3232127" y="5320144"/>
            <a:ext cx="1984107" cy="609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b="1" dirty="0" smtClean="0"/>
              <a:t>bring     </a:t>
            </a:r>
            <a:r>
              <a:rPr lang="en-US" b="1" dirty="0" err="1" smtClean="0"/>
              <a:t>output_Of</a:t>
            </a:r>
            <a:endParaRPr lang="en-US" b="1" dirty="0"/>
          </a:p>
        </p:txBody>
      </p:sp>
      <p:sp>
        <p:nvSpPr>
          <p:cNvPr id="30" name="Oval 29">
            <a:hlinkClick r:id="rId5" action="ppaction://hlinksldjump"/>
          </p:cNvPr>
          <p:cNvSpPr/>
          <p:nvPr/>
        </p:nvSpPr>
        <p:spPr>
          <a:xfrm>
            <a:off x="2455718" y="2971800"/>
            <a:ext cx="270163" cy="304800"/>
          </a:xfrm>
          <a:prstGeom prst="ellips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flipH="1">
            <a:off x="3650672" y="1598537"/>
            <a:ext cx="1295400" cy="0"/>
          </a:xfrm>
          <a:prstGeom prst="straightConnector1">
            <a:avLst/>
          </a:prstGeom>
          <a:ln w="38100">
            <a:solidFill>
              <a:schemeClr val="bg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3232128" y="5043055"/>
            <a:ext cx="1984106" cy="0"/>
          </a:xfrm>
          <a:prstGeom prst="straightConnector1">
            <a:avLst/>
          </a:prstGeom>
          <a:ln w="38100">
            <a:solidFill>
              <a:schemeClr val="bg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8" idx="0"/>
          </p:cNvCxnSpPr>
          <p:nvPr/>
        </p:nvCxnSpPr>
        <p:spPr>
          <a:xfrm>
            <a:off x="4298372" y="2003122"/>
            <a:ext cx="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031673" y="5306285"/>
            <a:ext cx="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590799" y="1597967"/>
            <a:ext cx="4571999" cy="461665"/>
          </a:xfrm>
          <a:prstGeom prst="rect">
            <a:avLst/>
          </a:prstGeom>
          <a:noFill/>
        </p:spPr>
        <p:txBody>
          <a:bodyPr wrap="square" rtlCol="0">
            <a:spAutoFit/>
          </a:bodyPr>
          <a:lstStyle/>
          <a:p>
            <a:r>
              <a:rPr lang="en-US" sz="2400" b="1" dirty="0" err="1" smtClean="0"/>
              <a:t>occurred_In</a:t>
            </a:r>
            <a:r>
              <a:rPr lang="en-US" sz="2400" b="1" dirty="0" smtClean="0"/>
              <a:t>/</a:t>
            </a:r>
            <a:r>
              <a:rPr lang="en-US" sz="2400" b="1" dirty="0" err="1" smtClean="0"/>
              <a:t>occurred_in_which</a:t>
            </a:r>
            <a:endParaRPr lang="en-US" sz="2400" b="1" dirty="0"/>
          </a:p>
        </p:txBody>
      </p:sp>
    </p:spTree>
    <p:extLst>
      <p:ext uri="{BB962C8B-B14F-4D97-AF65-F5344CB8AC3E}">
        <p14:creationId xmlns:p14="http://schemas.microsoft.com/office/powerpoint/2010/main" val="38376177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28600"/>
            <a:ext cx="8229600" cy="6324600"/>
          </a:xfrm>
        </p:spPr>
        <p:txBody>
          <a:bodyPr>
            <a:noAutofit/>
          </a:bodyPr>
          <a:lstStyle/>
          <a:p>
            <a:pPr marL="0" indent="0">
              <a:lnSpc>
                <a:spcPct val="150000"/>
              </a:lnSpc>
              <a:buNone/>
            </a:pPr>
            <a:r>
              <a:rPr lang="en-US" sz="1800" b="1" dirty="0">
                <a:solidFill>
                  <a:schemeClr val="tx2"/>
                </a:solidFill>
                <a:latin typeface="Arial" pitchFamily="34" charset="0"/>
                <a:cs typeface="Arial" pitchFamily="34" charset="0"/>
              </a:rPr>
              <a:t>&lt;?xml version="1.0"?&gt;</a:t>
            </a:r>
          </a:p>
          <a:p>
            <a:pPr marL="0" indent="0">
              <a:lnSpc>
                <a:spcPct val="150000"/>
              </a:lnSpc>
              <a:buNone/>
            </a:pPr>
            <a:r>
              <a:rPr lang="en-US" sz="1800" b="1" dirty="0" smtClean="0">
                <a:solidFill>
                  <a:schemeClr val="tx2"/>
                </a:solidFill>
                <a:latin typeface="Arial" pitchFamily="34" charset="0"/>
                <a:cs typeface="Arial" pitchFamily="34" charset="0"/>
              </a:rPr>
              <a:t>&lt;</a:t>
            </a:r>
            <a:r>
              <a:rPr lang="en-US" sz="1800" b="1" dirty="0" err="1">
                <a:solidFill>
                  <a:schemeClr val="tx2"/>
                </a:solidFill>
                <a:latin typeface="Arial" pitchFamily="34" charset="0"/>
                <a:cs typeface="Arial" pitchFamily="34" charset="0"/>
              </a:rPr>
              <a:t>rdf:RDF</a:t>
            </a:r>
            <a:r>
              <a:rPr lang="en-US" sz="1800" b="1" dirty="0">
                <a:solidFill>
                  <a:schemeClr val="tx2"/>
                </a:solidFill>
                <a:latin typeface="Arial" pitchFamily="34" charset="0"/>
                <a:cs typeface="Arial" pitchFamily="34" charset="0"/>
              </a:rPr>
              <a:t> </a:t>
            </a:r>
            <a:r>
              <a:rPr lang="en-US" sz="1800" b="1" dirty="0" err="1">
                <a:solidFill>
                  <a:schemeClr val="tx2"/>
                </a:solidFill>
                <a:latin typeface="Arial" pitchFamily="34" charset="0"/>
                <a:cs typeface="Arial" pitchFamily="34" charset="0"/>
              </a:rPr>
              <a:t>xmlns</a:t>
            </a:r>
            <a:r>
              <a:rPr lang="en-US" sz="1800" b="1" dirty="0">
                <a:solidFill>
                  <a:schemeClr val="tx2"/>
                </a:solidFill>
                <a:latin typeface="Arial" pitchFamily="34" charset="0"/>
                <a:cs typeface="Arial" pitchFamily="34" charset="0"/>
              </a:rPr>
              <a:t>="http://www.event_example_onto.com#"</a:t>
            </a:r>
          </a:p>
          <a:p>
            <a:pPr marL="0" indent="0">
              <a:lnSpc>
                <a:spcPct val="150000"/>
              </a:lnSpc>
              <a:buNone/>
            </a:pPr>
            <a:r>
              <a:rPr lang="en-US" sz="1800" b="1" dirty="0">
                <a:solidFill>
                  <a:schemeClr val="tx2"/>
                </a:solidFill>
                <a:latin typeface="Arial" pitchFamily="34" charset="0"/>
                <a:cs typeface="Arial" pitchFamily="34" charset="0"/>
              </a:rPr>
              <a:t>     </a:t>
            </a:r>
            <a:r>
              <a:rPr lang="en-US" sz="1800" b="1" dirty="0" err="1">
                <a:solidFill>
                  <a:schemeClr val="tx2"/>
                </a:solidFill>
                <a:latin typeface="Arial" pitchFamily="34" charset="0"/>
                <a:cs typeface="Arial" pitchFamily="34" charset="0"/>
              </a:rPr>
              <a:t>xml:base</a:t>
            </a:r>
            <a:r>
              <a:rPr lang="en-US" sz="1800" b="1" dirty="0">
                <a:solidFill>
                  <a:schemeClr val="tx2"/>
                </a:solidFill>
                <a:latin typeface="Arial" pitchFamily="34" charset="0"/>
                <a:cs typeface="Arial" pitchFamily="34" charset="0"/>
              </a:rPr>
              <a:t>="http://www.event_example_onto.com"</a:t>
            </a:r>
          </a:p>
          <a:p>
            <a:pPr marL="0" indent="0">
              <a:lnSpc>
                <a:spcPct val="150000"/>
              </a:lnSpc>
              <a:buNone/>
            </a:pPr>
            <a:r>
              <a:rPr lang="en-US" sz="1800" b="1" dirty="0">
                <a:solidFill>
                  <a:srgbClr val="92D050"/>
                </a:solidFill>
                <a:latin typeface="Arial" pitchFamily="34" charset="0"/>
                <a:cs typeface="Arial" pitchFamily="34" charset="0"/>
              </a:rPr>
              <a:t>     </a:t>
            </a:r>
            <a:r>
              <a:rPr lang="en-US" sz="1800" b="1" dirty="0" err="1">
                <a:solidFill>
                  <a:srgbClr val="92D050"/>
                </a:solidFill>
                <a:latin typeface="Arial" pitchFamily="34" charset="0"/>
                <a:cs typeface="Arial" pitchFamily="34" charset="0"/>
              </a:rPr>
              <a:t>xmlns:rdfs</a:t>
            </a:r>
            <a:r>
              <a:rPr lang="en-US" sz="1800" b="1" dirty="0">
                <a:solidFill>
                  <a:srgbClr val="92D050"/>
                </a:solidFill>
                <a:latin typeface="Arial" pitchFamily="34" charset="0"/>
                <a:cs typeface="Arial" pitchFamily="34" charset="0"/>
              </a:rPr>
              <a:t>="http://www.w3.org/2000/01/rdf-schema#"</a:t>
            </a:r>
          </a:p>
          <a:p>
            <a:pPr marL="0" indent="0">
              <a:lnSpc>
                <a:spcPct val="150000"/>
              </a:lnSpc>
              <a:buNone/>
            </a:pPr>
            <a:r>
              <a:rPr lang="en-US" sz="1800" b="1" dirty="0" smtClean="0">
                <a:solidFill>
                  <a:schemeClr val="tx2"/>
                </a:solidFill>
                <a:latin typeface="Arial" pitchFamily="34" charset="0"/>
                <a:cs typeface="Arial" pitchFamily="34" charset="0"/>
              </a:rPr>
              <a:t>     </a:t>
            </a:r>
            <a:r>
              <a:rPr lang="en-US" sz="1800" b="1" dirty="0" err="1" smtClean="0">
                <a:solidFill>
                  <a:schemeClr val="tx2"/>
                </a:solidFill>
                <a:latin typeface="Arial" pitchFamily="34" charset="0"/>
                <a:cs typeface="Arial" pitchFamily="34" charset="0"/>
              </a:rPr>
              <a:t>xmlns:www</a:t>
            </a:r>
            <a:r>
              <a:rPr lang="en-US" sz="1800" b="1" dirty="0" smtClean="0">
                <a:solidFill>
                  <a:schemeClr val="tx2"/>
                </a:solidFill>
                <a:latin typeface="Arial" pitchFamily="34" charset="0"/>
                <a:cs typeface="Arial" pitchFamily="34" charset="0"/>
              </a:rPr>
              <a:t>="http://www.event_example_onto.com.owl#"</a:t>
            </a:r>
          </a:p>
          <a:p>
            <a:pPr marL="0" indent="0">
              <a:lnSpc>
                <a:spcPct val="150000"/>
              </a:lnSpc>
              <a:buNone/>
            </a:pPr>
            <a:r>
              <a:rPr lang="en-US" sz="1800" b="1" dirty="0" smtClean="0">
                <a:solidFill>
                  <a:schemeClr val="tx2"/>
                </a:solidFill>
                <a:latin typeface="Arial" pitchFamily="34" charset="0"/>
                <a:cs typeface="Arial" pitchFamily="34" charset="0"/>
              </a:rPr>
              <a:t>     </a:t>
            </a:r>
            <a:r>
              <a:rPr lang="en-US" sz="1800" b="1" dirty="0" err="1" smtClean="0">
                <a:solidFill>
                  <a:srgbClr val="92D050"/>
                </a:solidFill>
                <a:latin typeface="Arial" pitchFamily="34" charset="0"/>
                <a:cs typeface="Arial" pitchFamily="34" charset="0"/>
              </a:rPr>
              <a:t>xmlns:owl</a:t>
            </a:r>
            <a:r>
              <a:rPr lang="en-US" sz="1800" b="1" dirty="0" smtClean="0">
                <a:solidFill>
                  <a:srgbClr val="92D050"/>
                </a:solidFill>
                <a:latin typeface="Arial" pitchFamily="34" charset="0"/>
                <a:cs typeface="Arial" pitchFamily="34" charset="0"/>
              </a:rPr>
              <a:t>="http://www.w3.org/2002/07/owl#"</a:t>
            </a:r>
          </a:p>
          <a:p>
            <a:pPr marL="0" indent="0">
              <a:lnSpc>
                <a:spcPct val="150000"/>
              </a:lnSpc>
              <a:buNone/>
            </a:pPr>
            <a:r>
              <a:rPr lang="en-US" sz="1800" b="1" dirty="0" smtClean="0">
                <a:solidFill>
                  <a:srgbClr val="92D050"/>
                </a:solidFill>
                <a:latin typeface="Arial" pitchFamily="34" charset="0"/>
                <a:cs typeface="Arial" pitchFamily="34" charset="0"/>
              </a:rPr>
              <a:t>     </a:t>
            </a:r>
            <a:r>
              <a:rPr lang="en-US" sz="1800" b="1" dirty="0" err="1">
                <a:solidFill>
                  <a:srgbClr val="92D050"/>
                </a:solidFill>
                <a:latin typeface="Arial" pitchFamily="34" charset="0"/>
                <a:cs typeface="Arial" pitchFamily="34" charset="0"/>
              </a:rPr>
              <a:t>xmlns:xsd</a:t>
            </a:r>
            <a:r>
              <a:rPr lang="en-US" sz="1800" b="1" dirty="0">
                <a:solidFill>
                  <a:srgbClr val="92D050"/>
                </a:solidFill>
                <a:latin typeface="Arial" pitchFamily="34" charset="0"/>
                <a:cs typeface="Arial" pitchFamily="34" charset="0"/>
              </a:rPr>
              <a:t>="http://www.w3.org/2001/XMLSchema#"</a:t>
            </a:r>
          </a:p>
          <a:p>
            <a:pPr marL="0" indent="0">
              <a:lnSpc>
                <a:spcPct val="150000"/>
              </a:lnSpc>
              <a:buNone/>
            </a:pPr>
            <a:r>
              <a:rPr lang="en-US" sz="1800" b="1" dirty="0">
                <a:solidFill>
                  <a:schemeClr val="tx2"/>
                </a:solidFill>
                <a:latin typeface="Arial" pitchFamily="34" charset="0"/>
                <a:cs typeface="Arial" pitchFamily="34" charset="0"/>
              </a:rPr>
              <a:t>     </a:t>
            </a:r>
            <a:r>
              <a:rPr lang="en-US" sz="1800" b="1" dirty="0" err="1">
                <a:solidFill>
                  <a:srgbClr val="92D050"/>
                </a:solidFill>
                <a:latin typeface="Arial" pitchFamily="34" charset="0"/>
                <a:cs typeface="Arial" pitchFamily="34" charset="0"/>
              </a:rPr>
              <a:t>xmlns:rdf</a:t>
            </a:r>
            <a:r>
              <a:rPr lang="en-US" sz="1800" b="1" dirty="0">
                <a:solidFill>
                  <a:srgbClr val="92D050"/>
                </a:solidFill>
                <a:latin typeface="Arial" pitchFamily="34" charset="0"/>
                <a:cs typeface="Arial" pitchFamily="34" charset="0"/>
              </a:rPr>
              <a:t>="http://www.w3.org/1999/02/22-rdf-syntax-ns#"&gt;</a:t>
            </a:r>
          </a:p>
          <a:p>
            <a:pPr marL="0" indent="0">
              <a:lnSpc>
                <a:spcPct val="150000"/>
              </a:lnSpc>
              <a:buNone/>
            </a:pPr>
            <a:r>
              <a:rPr lang="en-US" sz="1800" b="1" dirty="0">
                <a:solidFill>
                  <a:srgbClr val="FFFF00"/>
                </a:solidFill>
                <a:latin typeface="Arial" pitchFamily="34" charset="0"/>
                <a:cs typeface="Arial" pitchFamily="34" charset="0"/>
              </a:rPr>
              <a:t>    &lt;</a:t>
            </a:r>
            <a:r>
              <a:rPr lang="en-US" sz="1800" b="1" dirty="0" err="1">
                <a:solidFill>
                  <a:srgbClr val="FFFF00"/>
                </a:solidFill>
                <a:latin typeface="Arial" pitchFamily="34" charset="0"/>
                <a:cs typeface="Arial" pitchFamily="34" charset="0"/>
              </a:rPr>
              <a:t>owl:Ontology</a:t>
            </a:r>
            <a:r>
              <a:rPr lang="en-US" sz="1800" b="1" dirty="0">
                <a:solidFill>
                  <a:srgbClr val="FFFF00"/>
                </a:solidFill>
                <a:latin typeface="Arial" pitchFamily="34" charset="0"/>
                <a:cs typeface="Arial" pitchFamily="34" charset="0"/>
              </a:rPr>
              <a:t> </a:t>
            </a:r>
            <a:r>
              <a:rPr lang="en-US" sz="1800" b="1" dirty="0" err="1">
                <a:solidFill>
                  <a:srgbClr val="FFFF00"/>
                </a:solidFill>
                <a:latin typeface="Arial" pitchFamily="34" charset="0"/>
                <a:cs typeface="Arial" pitchFamily="34" charset="0"/>
              </a:rPr>
              <a:t>rdf:about</a:t>
            </a:r>
            <a:r>
              <a:rPr lang="en-US" sz="1800" b="1" dirty="0">
                <a:solidFill>
                  <a:srgbClr val="FFFF00"/>
                </a:solidFill>
                <a:latin typeface="Arial" pitchFamily="34" charset="0"/>
                <a:cs typeface="Arial" pitchFamily="34" charset="0"/>
              </a:rPr>
              <a:t>="http://www.event_example_onto.com"&gt;</a:t>
            </a:r>
          </a:p>
          <a:p>
            <a:pPr marL="0" indent="0">
              <a:lnSpc>
                <a:spcPct val="150000"/>
              </a:lnSpc>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rdfs:comment</a:t>
            </a:r>
            <a:r>
              <a:rPr lang="en-US" sz="1800" b="1" dirty="0">
                <a:solidFill>
                  <a:schemeClr val="tx2"/>
                </a:solidFill>
                <a:latin typeface="Arial" pitchFamily="34" charset="0"/>
                <a:cs typeface="Arial" pitchFamily="34" charset="0"/>
              </a:rPr>
              <a:t> </a:t>
            </a:r>
            <a:r>
              <a:rPr lang="en-US" sz="1800" b="1" dirty="0" err="1">
                <a:solidFill>
                  <a:schemeClr val="tx2"/>
                </a:solidFill>
                <a:latin typeface="Arial" pitchFamily="34" charset="0"/>
                <a:cs typeface="Arial" pitchFamily="34" charset="0"/>
              </a:rPr>
              <a:t>rdf:datatype</a:t>
            </a:r>
            <a:r>
              <a:rPr lang="en-US" sz="1800" b="1" dirty="0">
                <a:solidFill>
                  <a:schemeClr val="tx2"/>
                </a:solidFill>
                <a:latin typeface="Arial" pitchFamily="34" charset="0"/>
                <a:cs typeface="Arial" pitchFamily="34" charset="0"/>
              </a:rPr>
              <a:t>="&amp;</a:t>
            </a:r>
            <a:r>
              <a:rPr lang="en-US" sz="1800" b="1" dirty="0" err="1">
                <a:solidFill>
                  <a:schemeClr val="tx2"/>
                </a:solidFill>
                <a:latin typeface="Arial" pitchFamily="34" charset="0"/>
                <a:cs typeface="Arial" pitchFamily="34" charset="0"/>
              </a:rPr>
              <a:t>xsd;string</a:t>
            </a:r>
            <a:r>
              <a:rPr lang="en-US" sz="1800" b="1" dirty="0">
                <a:solidFill>
                  <a:schemeClr val="tx2"/>
                </a:solidFill>
                <a:latin typeface="Arial" pitchFamily="34" charset="0"/>
                <a:cs typeface="Arial" pitchFamily="34" charset="0"/>
              </a:rPr>
              <a:t>"&gt;master ontology&lt;/</a:t>
            </a:r>
            <a:r>
              <a:rPr lang="en-US" sz="1800" b="1" dirty="0" err="1">
                <a:solidFill>
                  <a:schemeClr val="tx2"/>
                </a:solidFill>
                <a:latin typeface="Arial" pitchFamily="34" charset="0"/>
                <a:cs typeface="Arial" pitchFamily="34" charset="0"/>
              </a:rPr>
              <a:t>rdfs:comment</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owl:Ontology</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a:t>
            </a:r>
          </a:p>
          <a:p>
            <a:endParaRPr lang="en-US" sz="1800" b="1" dirty="0">
              <a:solidFill>
                <a:schemeClr val="tx2"/>
              </a:solidFill>
              <a:latin typeface="Arial" pitchFamily="34" charset="0"/>
              <a:cs typeface="Arial" pitchFamily="34" charset="0"/>
            </a:endParaRPr>
          </a:p>
          <a:p>
            <a:endParaRPr lang="en-US" sz="1800" b="1" dirty="0">
              <a:solidFill>
                <a:schemeClr val="tx2"/>
              </a:solidFill>
              <a:latin typeface="Arial" pitchFamily="34" charset="0"/>
              <a:cs typeface="Arial" pitchFamily="34" charset="0"/>
            </a:endParaRPr>
          </a:p>
          <a:p>
            <a:r>
              <a:rPr lang="en-US" sz="1800" b="1" dirty="0">
                <a:solidFill>
                  <a:schemeClr val="tx2"/>
                </a:solidFill>
                <a:latin typeface="Arial" pitchFamily="34" charset="0"/>
                <a:cs typeface="Arial" pitchFamily="34" charset="0"/>
              </a:rPr>
              <a:t>    </a:t>
            </a:r>
            <a:r>
              <a:rPr lang="en-US" sz="1800" b="1" dirty="0" smtClean="0">
                <a:solidFill>
                  <a:schemeClr val="tx2"/>
                </a:solidFill>
                <a:latin typeface="Arial" pitchFamily="34" charset="0"/>
                <a:cs typeface="Arial" pitchFamily="34" charset="0"/>
              </a:rPr>
              <a:t> </a:t>
            </a:r>
            <a:endParaRPr lang="en-US" sz="1800" b="1" dirty="0">
              <a:solidFill>
                <a:schemeClr val="tx2"/>
              </a:solidFill>
              <a:latin typeface="Arial" pitchFamily="34" charset="0"/>
              <a:cs typeface="Arial" pitchFamily="34" charset="0"/>
            </a:endParaRPr>
          </a:p>
        </p:txBody>
      </p:sp>
      <p:pic>
        <p:nvPicPr>
          <p:cNvPr id="7" name="Picture 6">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8211" y="4953000"/>
            <a:ext cx="1552453" cy="861060"/>
          </a:xfrm>
          <a:prstGeom prst="rect">
            <a:avLst/>
          </a:prstGeom>
        </p:spPr>
      </p:pic>
    </p:spTree>
    <p:extLst>
      <p:ext uri="{BB962C8B-B14F-4D97-AF65-F5344CB8AC3E}">
        <p14:creationId xmlns:p14="http://schemas.microsoft.com/office/powerpoint/2010/main" val="28577649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76200"/>
            <a:ext cx="9144000" cy="6781800"/>
          </a:xfrm>
        </p:spPr>
        <p:txBody>
          <a:bodyPr>
            <a:noAutofit/>
          </a:bodyPr>
          <a:lstStyle/>
          <a:p>
            <a:pPr marL="0" indent="0">
              <a:lnSpc>
                <a:spcPct val="150000"/>
              </a:lnSpc>
              <a:buNone/>
            </a:pPr>
            <a:r>
              <a:rPr lang="en-US" sz="1800" b="1" dirty="0">
                <a:solidFill>
                  <a:schemeClr val="tx2"/>
                </a:solidFill>
                <a:latin typeface="Arial" pitchFamily="34" charset="0"/>
                <a:cs typeface="Arial" pitchFamily="34" charset="0"/>
              </a:rPr>
              <a:t>&lt;!-- </a:t>
            </a:r>
          </a:p>
          <a:p>
            <a:pPr marL="0" indent="0">
              <a:lnSpc>
                <a:spcPct val="150000"/>
              </a:lnSpc>
              <a:buNone/>
            </a:pPr>
            <a:r>
              <a:rPr lang="en-US" sz="1800" b="1" dirty="0">
                <a:solidFill>
                  <a:schemeClr val="tx2"/>
                </a:solidFill>
                <a:latin typeface="Arial" pitchFamily="34" charset="0"/>
                <a:cs typeface="Arial" pitchFamily="34" charset="0"/>
              </a:rPr>
              <a:t>    ///////////////////////////////////////////////////////////////////////////////////////</a:t>
            </a:r>
          </a:p>
          <a:p>
            <a:pPr marL="0" indent="0">
              <a:lnSpc>
                <a:spcPct val="150000"/>
              </a:lnSpc>
              <a:buNone/>
            </a:pPr>
            <a:r>
              <a:rPr lang="en-US" sz="1800" b="1" dirty="0">
                <a:solidFill>
                  <a:schemeClr val="tx2"/>
                </a:solidFill>
                <a:latin typeface="Arial" pitchFamily="34" charset="0"/>
                <a:cs typeface="Arial" pitchFamily="34" charset="0"/>
              </a:rPr>
              <a:t>// Object Properties</a:t>
            </a:r>
          </a:p>
          <a:p>
            <a:pPr marL="0" indent="0">
              <a:lnSpc>
                <a:spcPct val="150000"/>
              </a:lnSpc>
              <a:buNone/>
            </a:pPr>
            <a:r>
              <a:rPr lang="en-US" sz="1800" b="1" dirty="0" smtClean="0">
                <a:solidFill>
                  <a:schemeClr val="tx2"/>
                </a:solidFill>
                <a:latin typeface="Arial" pitchFamily="34" charset="0"/>
                <a:cs typeface="Arial" pitchFamily="34" charset="0"/>
              </a:rPr>
              <a:t>///////////////////////////////////////////////////////////////////////////////////////</a:t>
            </a:r>
            <a:endParaRPr lang="en-US" sz="1800" b="1" dirty="0">
              <a:solidFill>
                <a:schemeClr val="tx2"/>
              </a:solidFill>
              <a:latin typeface="Arial" pitchFamily="34" charset="0"/>
              <a:cs typeface="Arial" pitchFamily="34" charset="0"/>
            </a:endParaRPr>
          </a:p>
          <a:p>
            <a:pPr marL="0" indent="0">
              <a:lnSpc>
                <a:spcPct val="150000"/>
              </a:lnSpc>
              <a:buNone/>
            </a:pPr>
            <a:r>
              <a:rPr lang="en-US" sz="1800" b="1" dirty="0">
                <a:solidFill>
                  <a:schemeClr val="tx2"/>
                </a:solidFill>
                <a:latin typeface="Arial" pitchFamily="34" charset="0"/>
                <a:cs typeface="Arial" pitchFamily="34" charset="0"/>
              </a:rPr>
              <a:t>     --&gt;</a:t>
            </a:r>
          </a:p>
          <a:p>
            <a:pPr marL="0" indent="0">
              <a:lnSpc>
                <a:spcPct val="150000"/>
              </a:lnSpc>
              <a:buNone/>
            </a:pPr>
            <a:r>
              <a:rPr lang="en-US" sz="1800" b="1" dirty="0" smtClean="0">
                <a:solidFill>
                  <a:schemeClr val="tx2"/>
                </a:solidFill>
                <a:latin typeface="Arial" pitchFamily="34" charset="0"/>
                <a:cs typeface="Arial" pitchFamily="34" charset="0"/>
              </a:rPr>
              <a:t>   </a:t>
            </a:r>
            <a:r>
              <a:rPr lang="en-US" sz="1800" b="1" dirty="0" smtClean="0">
                <a:solidFill>
                  <a:schemeClr val="bg2">
                    <a:lumMod val="40000"/>
                    <a:lumOff val="60000"/>
                  </a:schemeClr>
                </a:solidFill>
                <a:latin typeface="Arial" pitchFamily="34" charset="0"/>
                <a:cs typeface="Arial" pitchFamily="34" charset="0"/>
              </a:rPr>
              <a:t> </a:t>
            </a:r>
            <a:r>
              <a:rPr lang="en-US" sz="1800" b="1" dirty="0">
                <a:solidFill>
                  <a:schemeClr val="bg2">
                    <a:lumMod val="40000"/>
                    <a:lumOff val="60000"/>
                  </a:schemeClr>
                </a:solidFill>
                <a:latin typeface="Arial" pitchFamily="34" charset="0"/>
                <a:cs typeface="Arial" pitchFamily="34" charset="0"/>
              </a:rPr>
              <a:t>&lt;!-- http://www.event_example_onto.com.owl#bring --&gt;</a:t>
            </a:r>
          </a:p>
          <a:p>
            <a:pPr marL="0" indent="0">
              <a:lnSpc>
                <a:spcPct val="150000"/>
              </a:lnSpc>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owl:ObjectProperty</a:t>
            </a:r>
            <a:r>
              <a:rPr lang="en-US" sz="1800" b="1" dirty="0">
                <a:solidFill>
                  <a:schemeClr val="tx2"/>
                </a:solidFill>
                <a:latin typeface="Arial" pitchFamily="34" charset="0"/>
                <a:cs typeface="Arial" pitchFamily="34" charset="0"/>
              </a:rPr>
              <a:t> </a:t>
            </a:r>
            <a:r>
              <a:rPr lang="en-US" sz="1800" b="1" dirty="0" err="1">
                <a:solidFill>
                  <a:schemeClr val="tx2"/>
                </a:solidFill>
                <a:latin typeface="Arial" pitchFamily="34" charset="0"/>
                <a:cs typeface="Arial" pitchFamily="34" charset="0"/>
              </a:rPr>
              <a:t>rdf:about</a:t>
            </a:r>
            <a:r>
              <a:rPr lang="en-US" sz="1800" b="1" dirty="0" smtClean="0">
                <a:solidFill>
                  <a:schemeClr val="tx2"/>
                </a:solidFill>
                <a:latin typeface="Arial" pitchFamily="34" charset="0"/>
                <a:cs typeface="Arial" pitchFamily="34" charset="0"/>
              </a:rPr>
              <a:t>="</a:t>
            </a:r>
            <a:r>
              <a:rPr lang="en-US" sz="1800" b="1" dirty="0">
                <a:solidFill>
                  <a:srgbClr val="FFFF00"/>
                </a:solidFill>
                <a:latin typeface="Arial" pitchFamily="34" charset="0"/>
                <a:cs typeface="Arial" pitchFamily="34" charset="0"/>
              </a:rPr>
              <a:t> http://www.event_example_onto.com </a:t>
            </a:r>
            <a:r>
              <a:rPr lang="en-US" sz="1800" b="1" dirty="0" smtClean="0">
                <a:solidFill>
                  <a:srgbClr val="FFFF00"/>
                </a:solidFill>
                <a:latin typeface="Arial" pitchFamily="34" charset="0"/>
                <a:cs typeface="Arial" pitchFamily="34" charset="0"/>
              </a:rPr>
              <a:t>#</a:t>
            </a:r>
            <a:r>
              <a:rPr lang="en-US" sz="1800" b="1" dirty="0" smtClean="0">
                <a:solidFill>
                  <a:schemeClr val="tx2"/>
                </a:solidFill>
                <a:latin typeface="Arial" pitchFamily="34" charset="0"/>
                <a:cs typeface="Arial" pitchFamily="34" charset="0"/>
              </a:rPr>
              <a:t>bring</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rgbClr val="FFFF00"/>
                </a:solidFill>
                <a:latin typeface="Arial" pitchFamily="34" charset="0"/>
                <a:cs typeface="Arial" pitchFamily="34" charset="0"/>
              </a:rPr>
              <a:t>        &lt;</a:t>
            </a:r>
            <a:r>
              <a:rPr lang="en-US" sz="1800" b="1" dirty="0" err="1">
                <a:solidFill>
                  <a:srgbClr val="FFFF00"/>
                </a:solidFill>
                <a:latin typeface="Arial" pitchFamily="34" charset="0"/>
                <a:cs typeface="Arial" pitchFamily="34" charset="0"/>
              </a:rPr>
              <a:t>rdfs:domain</a:t>
            </a:r>
            <a:r>
              <a:rPr lang="en-US" sz="1800" b="1" dirty="0">
                <a:solidFill>
                  <a:srgbClr val="FFFF00"/>
                </a:solidFill>
                <a:latin typeface="Arial" pitchFamily="34" charset="0"/>
                <a:cs typeface="Arial" pitchFamily="34" charset="0"/>
              </a:rPr>
              <a:t> </a:t>
            </a:r>
            <a:r>
              <a:rPr lang="en-US" sz="1800" b="1" dirty="0" err="1">
                <a:solidFill>
                  <a:srgbClr val="FFFF00"/>
                </a:solidFill>
                <a:latin typeface="Arial" pitchFamily="34" charset="0"/>
                <a:cs typeface="Arial" pitchFamily="34" charset="0"/>
              </a:rPr>
              <a:t>rdf:resource</a:t>
            </a:r>
            <a:r>
              <a:rPr lang="en-US" sz="1800" b="1" dirty="0">
                <a:solidFill>
                  <a:srgbClr val="FFFF00"/>
                </a:solidFill>
                <a:latin typeface="Arial" pitchFamily="34" charset="0"/>
                <a:cs typeface="Arial" pitchFamily="34" charset="0"/>
              </a:rPr>
              <a:t>="&amp;</a:t>
            </a:r>
            <a:r>
              <a:rPr lang="en-US" sz="1800" b="1" dirty="0" err="1">
                <a:solidFill>
                  <a:srgbClr val="FFFF00"/>
                </a:solidFill>
                <a:latin typeface="Arial" pitchFamily="34" charset="0"/>
                <a:cs typeface="Arial" pitchFamily="34" charset="0"/>
              </a:rPr>
              <a:t>www;event</a:t>
            </a:r>
            <a:r>
              <a:rPr lang="en-US" sz="1800" b="1" dirty="0">
                <a:solidFill>
                  <a:srgbClr val="FFFF00"/>
                </a:solidFill>
                <a:latin typeface="Arial" pitchFamily="34" charset="0"/>
                <a:cs typeface="Arial" pitchFamily="34" charset="0"/>
              </a:rPr>
              <a:t>"/&gt;</a:t>
            </a:r>
          </a:p>
          <a:p>
            <a:pPr marL="0" indent="0">
              <a:lnSpc>
                <a:spcPct val="150000"/>
              </a:lnSpc>
              <a:buNone/>
            </a:pPr>
            <a:r>
              <a:rPr lang="en-US" sz="1800" b="1" dirty="0">
                <a:solidFill>
                  <a:srgbClr val="FFFF00"/>
                </a:solidFill>
                <a:latin typeface="Arial" pitchFamily="34" charset="0"/>
                <a:cs typeface="Arial" pitchFamily="34" charset="0"/>
              </a:rPr>
              <a:t>        &lt;</a:t>
            </a:r>
            <a:r>
              <a:rPr lang="en-US" sz="1800" b="1" dirty="0" err="1">
                <a:solidFill>
                  <a:srgbClr val="FFFF00"/>
                </a:solidFill>
                <a:latin typeface="Arial" pitchFamily="34" charset="0"/>
                <a:cs typeface="Arial" pitchFamily="34" charset="0"/>
              </a:rPr>
              <a:t>rdfs:range</a:t>
            </a:r>
            <a:r>
              <a:rPr lang="en-US" sz="1800" b="1" dirty="0">
                <a:solidFill>
                  <a:srgbClr val="FFFF00"/>
                </a:solidFill>
                <a:latin typeface="Arial" pitchFamily="34" charset="0"/>
                <a:cs typeface="Arial" pitchFamily="34" charset="0"/>
              </a:rPr>
              <a:t> </a:t>
            </a:r>
            <a:r>
              <a:rPr lang="en-US" sz="1800" b="1" dirty="0" err="1">
                <a:solidFill>
                  <a:srgbClr val="FFFF00"/>
                </a:solidFill>
                <a:latin typeface="Arial" pitchFamily="34" charset="0"/>
                <a:cs typeface="Arial" pitchFamily="34" charset="0"/>
              </a:rPr>
              <a:t>rdf:resource</a:t>
            </a:r>
            <a:r>
              <a:rPr lang="en-US" sz="1800" b="1" dirty="0">
                <a:solidFill>
                  <a:srgbClr val="FFFF00"/>
                </a:solidFill>
                <a:latin typeface="Arial" pitchFamily="34" charset="0"/>
                <a:cs typeface="Arial" pitchFamily="34" charset="0"/>
              </a:rPr>
              <a:t>="&amp;</a:t>
            </a:r>
            <a:r>
              <a:rPr lang="en-US" sz="1800" b="1" dirty="0" err="1">
                <a:solidFill>
                  <a:srgbClr val="FFFF00"/>
                </a:solidFill>
                <a:latin typeface="Arial" pitchFamily="34" charset="0"/>
                <a:cs typeface="Arial" pitchFamily="34" charset="0"/>
              </a:rPr>
              <a:t>www;product</a:t>
            </a:r>
            <a:r>
              <a:rPr lang="en-US" sz="1800" b="1" dirty="0">
                <a:solidFill>
                  <a:srgbClr val="FFFF00"/>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owl:ObjectProperty</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a:t>
            </a:r>
          </a:p>
          <a:p>
            <a:pPr marL="0" indent="0">
              <a:lnSpc>
                <a:spcPct val="150000"/>
              </a:lnSpc>
              <a:buNone/>
            </a:pPr>
            <a:endParaRPr lang="en-US" sz="1800" b="1" dirty="0">
              <a:solidFill>
                <a:schemeClr val="tx2"/>
              </a:solidFill>
              <a:latin typeface="Arial" pitchFamily="34" charset="0"/>
              <a:cs typeface="Arial" pitchFamily="34" charset="0"/>
            </a:endParaRPr>
          </a:p>
          <a:p>
            <a:pPr marL="0" indent="0">
              <a:lnSpc>
                <a:spcPct val="150000"/>
              </a:lnSpc>
              <a:buNone/>
            </a:pPr>
            <a:r>
              <a:rPr lang="en-US" sz="1800" b="1" dirty="0">
                <a:solidFill>
                  <a:schemeClr val="tx2"/>
                </a:solidFill>
                <a:latin typeface="Arial" pitchFamily="34" charset="0"/>
                <a:cs typeface="Arial" pitchFamily="34" charset="0"/>
              </a:rPr>
              <a:t>     </a:t>
            </a:r>
          </a:p>
        </p:txBody>
      </p:sp>
      <p:pic>
        <p:nvPicPr>
          <p:cNvPr id="2" name="Picture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00" y="4724400"/>
            <a:ext cx="2179320" cy="1032310"/>
          </a:xfrm>
          <a:prstGeom prst="rect">
            <a:avLst/>
          </a:prstGeom>
        </p:spPr>
      </p:pic>
    </p:spTree>
    <p:extLst>
      <p:ext uri="{BB962C8B-B14F-4D97-AF65-F5344CB8AC3E}">
        <p14:creationId xmlns:p14="http://schemas.microsoft.com/office/powerpoint/2010/main" val="451701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76200"/>
            <a:ext cx="9144000" cy="6781800"/>
          </a:xfrm>
        </p:spPr>
        <p:txBody>
          <a:bodyPr>
            <a:noAutofit/>
          </a:bodyPr>
          <a:lstStyle/>
          <a:p>
            <a:pPr marL="0" indent="0">
              <a:lnSpc>
                <a:spcPct val="150000"/>
              </a:lnSpc>
              <a:buNone/>
            </a:pPr>
            <a:r>
              <a:rPr lang="en-US" sz="1800" b="1" dirty="0" smtClean="0">
                <a:solidFill>
                  <a:schemeClr val="tx2"/>
                </a:solidFill>
                <a:latin typeface="Arial" pitchFamily="34" charset="0"/>
                <a:cs typeface="Arial" pitchFamily="34" charset="0"/>
              </a:rPr>
              <a:t>&lt;!-- ///////////////////////////////////////////////////////////////////////////////////////</a:t>
            </a:r>
            <a:endParaRPr lang="en-US" sz="1800" b="1" dirty="0">
              <a:solidFill>
                <a:schemeClr val="tx2"/>
              </a:solidFill>
              <a:latin typeface="Arial" pitchFamily="34" charset="0"/>
              <a:cs typeface="Arial" pitchFamily="34" charset="0"/>
            </a:endParaRPr>
          </a:p>
          <a:p>
            <a:pPr marL="0" indent="0">
              <a:lnSpc>
                <a:spcPct val="150000"/>
              </a:lnSpc>
              <a:buNone/>
            </a:pPr>
            <a:r>
              <a:rPr lang="en-US" sz="1800" b="1" dirty="0" smtClean="0">
                <a:solidFill>
                  <a:schemeClr val="tx2"/>
                </a:solidFill>
                <a:latin typeface="Arial" pitchFamily="34" charset="0"/>
                <a:cs typeface="Arial" pitchFamily="34" charset="0"/>
              </a:rPr>
              <a:t>// </a:t>
            </a:r>
            <a:r>
              <a:rPr lang="en-US" sz="1800" b="1" dirty="0">
                <a:solidFill>
                  <a:schemeClr val="tx2"/>
                </a:solidFill>
                <a:latin typeface="Arial" pitchFamily="34" charset="0"/>
                <a:cs typeface="Arial" pitchFamily="34" charset="0"/>
              </a:rPr>
              <a:t>Data properties</a:t>
            </a:r>
          </a:p>
          <a:p>
            <a:pPr marL="0" indent="0">
              <a:lnSpc>
                <a:spcPct val="150000"/>
              </a:lnSpc>
              <a:buNone/>
            </a:pPr>
            <a:r>
              <a:rPr lang="en-US" sz="1800" b="1" dirty="0" smtClean="0">
                <a:solidFill>
                  <a:schemeClr val="tx2"/>
                </a:solidFill>
                <a:latin typeface="Arial" pitchFamily="34" charset="0"/>
                <a:cs typeface="Arial" pitchFamily="34" charset="0"/>
              </a:rPr>
              <a:t>///////////////////////////////////////////////////////////////////////////////////////</a:t>
            </a:r>
            <a:endParaRPr lang="en-US" sz="1800" b="1" dirty="0">
              <a:solidFill>
                <a:schemeClr val="tx2"/>
              </a:solidFill>
              <a:latin typeface="Arial" pitchFamily="34" charset="0"/>
              <a:cs typeface="Arial" pitchFamily="34" charset="0"/>
            </a:endParaRPr>
          </a:p>
          <a:p>
            <a:pPr marL="0" indent="0">
              <a:lnSpc>
                <a:spcPct val="150000"/>
              </a:lnSpc>
              <a:buNone/>
            </a:pPr>
            <a:r>
              <a:rPr lang="en-US" sz="1800" b="1" dirty="0">
                <a:solidFill>
                  <a:schemeClr val="tx2"/>
                </a:solidFill>
                <a:latin typeface="Arial" pitchFamily="34" charset="0"/>
                <a:cs typeface="Arial" pitchFamily="34" charset="0"/>
              </a:rPr>
              <a:t>     --&gt;</a:t>
            </a:r>
          </a:p>
          <a:p>
            <a:pPr marL="0" indent="0">
              <a:lnSpc>
                <a:spcPct val="150000"/>
              </a:lnSpc>
              <a:buNone/>
            </a:pPr>
            <a:r>
              <a:rPr lang="en-US" sz="1800" b="1" dirty="0">
                <a:solidFill>
                  <a:schemeClr val="bg2">
                    <a:lumMod val="40000"/>
                    <a:lumOff val="60000"/>
                  </a:schemeClr>
                </a:solidFill>
                <a:latin typeface="Arial" pitchFamily="34" charset="0"/>
                <a:cs typeface="Arial" pitchFamily="34" charset="0"/>
              </a:rPr>
              <a:t>    &lt;!-- http://www.event_example_onto.com.owl#event_Name --&gt;</a:t>
            </a:r>
          </a:p>
          <a:p>
            <a:pPr marL="0" indent="0">
              <a:lnSpc>
                <a:spcPct val="150000"/>
              </a:lnSpc>
              <a:buNone/>
            </a:pPr>
            <a:endParaRPr lang="en-US" sz="1800" b="1" dirty="0">
              <a:solidFill>
                <a:schemeClr val="tx2"/>
              </a:solidFill>
              <a:latin typeface="Arial" pitchFamily="34" charset="0"/>
              <a:cs typeface="Arial" pitchFamily="34" charset="0"/>
            </a:endParaRPr>
          </a:p>
          <a:p>
            <a:pPr marL="0" indent="0">
              <a:lnSpc>
                <a:spcPct val="150000"/>
              </a:lnSpc>
              <a:buNone/>
            </a:pPr>
            <a:r>
              <a:rPr lang="en-US" sz="1800" b="1" dirty="0">
                <a:solidFill>
                  <a:srgbClr val="FFFF00"/>
                </a:solidFill>
                <a:latin typeface="Arial" pitchFamily="34" charset="0"/>
                <a:cs typeface="Arial" pitchFamily="34" charset="0"/>
              </a:rPr>
              <a:t>   &lt;!-- http://www.event_example_onto.com.owl#place_Name --&gt;</a:t>
            </a:r>
          </a:p>
          <a:p>
            <a:pPr marL="0" indent="0">
              <a:lnSpc>
                <a:spcPct val="150000"/>
              </a:lnSpc>
              <a:buNone/>
            </a:pPr>
            <a:endParaRPr lang="en-US" sz="1800" b="1" dirty="0">
              <a:solidFill>
                <a:schemeClr val="tx2"/>
              </a:solidFill>
              <a:latin typeface="Arial" pitchFamily="34" charset="0"/>
              <a:cs typeface="Arial" pitchFamily="34" charset="0"/>
            </a:endParaRPr>
          </a:p>
          <a:p>
            <a:pPr marL="0" indent="0">
              <a:lnSpc>
                <a:spcPct val="150000"/>
              </a:lnSpc>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owl:DatatypeProperty</a:t>
            </a:r>
            <a:r>
              <a:rPr lang="en-US" sz="1800" b="1" dirty="0">
                <a:solidFill>
                  <a:schemeClr val="tx2"/>
                </a:solidFill>
                <a:latin typeface="Arial" pitchFamily="34" charset="0"/>
                <a:cs typeface="Arial" pitchFamily="34" charset="0"/>
              </a:rPr>
              <a:t> </a:t>
            </a:r>
            <a:r>
              <a:rPr lang="en-US" sz="1800" b="1" dirty="0" err="1">
                <a:solidFill>
                  <a:schemeClr val="tx2"/>
                </a:solidFill>
                <a:latin typeface="Arial" pitchFamily="34" charset="0"/>
                <a:cs typeface="Arial" pitchFamily="34" charset="0"/>
              </a:rPr>
              <a:t>rdf:about</a:t>
            </a:r>
            <a:r>
              <a:rPr lang="en-US" sz="1800" b="1" dirty="0">
                <a:solidFill>
                  <a:schemeClr val="tx2"/>
                </a:solidFill>
                <a:latin typeface="Arial" pitchFamily="34" charset="0"/>
                <a:cs typeface="Arial" pitchFamily="34" charset="0"/>
              </a:rPr>
              <a:t>="&amp;</a:t>
            </a:r>
            <a:r>
              <a:rPr lang="en-US" sz="1800" b="1" dirty="0" err="1">
                <a:solidFill>
                  <a:schemeClr val="tx2"/>
                </a:solidFill>
                <a:latin typeface="Arial" pitchFamily="34" charset="0"/>
                <a:cs typeface="Arial" pitchFamily="34" charset="0"/>
              </a:rPr>
              <a:t>www;place_Name</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rdfs:domain</a:t>
            </a:r>
            <a:r>
              <a:rPr lang="en-US" sz="1800" b="1" dirty="0">
                <a:solidFill>
                  <a:schemeClr val="tx2"/>
                </a:solidFill>
                <a:latin typeface="Arial" pitchFamily="34" charset="0"/>
                <a:cs typeface="Arial" pitchFamily="34" charset="0"/>
              </a:rPr>
              <a:t> </a:t>
            </a:r>
            <a:r>
              <a:rPr lang="en-US" sz="1800" b="1" dirty="0" err="1">
                <a:solidFill>
                  <a:schemeClr val="tx2"/>
                </a:solidFill>
                <a:latin typeface="Arial" pitchFamily="34" charset="0"/>
                <a:cs typeface="Arial" pitchFamily="34" charset="0"/>
              </a:rPr>
              <a:t>rdf:resource</a:t>
            </a:r>
            <a:r>
              <a:rPr lang="en-US" sz="1800" b="1" dirty="0">
                <a:solidFill>
                  <a:schemeClr val="tx2"/>
                </a:solidFill>
                <a:latin typeface="Arial" pitchFamily="34" charset="0"/>
                <a:cs typeface="Arial" pitchFamily="34" charset="0"/>
              </a:rPr>
              <a:t>="&amp;</a:t>
            </a:r>
            <a:r>
              <a:rPr lang="en-US" sz="1800" b="1" dirty="0" err="1">
                <a:solidFill>
                  <a:schemeClr val="tx2"/>
                </a:solidFill>
                <a:latin typeface="Arial" pitchFamily="34" charset="0"/>
                <a:cs typeface="Arial" pitchFamily="34" charset="0"/>
              </a:rPr>
              <a:t>www;place</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rdfs:range</a:t>
            </a:r>
            <a:r>
              <a:rPr lang="en-US" sz="1800" b="1" dirty="0">
                <a:solidFill>
                  <a:schemeClr val="tx2"/>
                </a:solidFill>
                <a:latin typeface="Arial" pitchFamily="34" charset="0"/>
                <a:cs typeface="Arial" pitchFamily="34" charset="0"/>
              </a:rPr>
              <a:t> </a:t>
            </a:r>
            <a:r>
              <a:rPr lang="en-US" sz="1800" b="1" dirty="0" err="1">
                <a:solidFill>
                  <a:schemeClr val="tx2"/>
                </a:solidFill>
                <a:latin typeface="Arial" pitchFamily="34" charset="0"/>
                <a:cs typeface="Arial" pitchFamily="34" charset="0"/>
              </a:rPr>
              <a:t>rdf:resource</a:t>
            </a:r>
            <a:r>
              <a:rPr lang="en-US" sz="1800" b="1" dirty="0">
                <a:solidFill>
                  <a:schemeClr val="tx2"/>
                </a:solidFill>
                <a:latin typeface="Arial" pitchFamily="34" charset="0"/>
                <a:cs typeface="Arial" pitchFamily="34" charset="0"/>
              </a:rPr>
              <a:t>="&amp;</a:t>
            </a:r>
            <a:r>
              <a:rPr lang="en-US" sz="1800" b="1" dirty="0" err="1">
                <a:solidFill>
                  <a:schemeClr val="tx2"/>
                </a:solidFill>
                <a:latin typeface="Arial" pitchFamily="34" charset="0"/>
                <a:cs typeface="Arial" pitchFamily="34" charset="0"/>
              </a:rPr>
              <a:t>xsd;string</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owl:DatatypeProperty</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a:t>
            </a:r>
          </a:p>
          <a:p>
            <a:pPr marL="0" indent="0">
              <a:buNone/>
            </a:pPr>
            <a:endParaRPr lang="en-US" sz="1800" dirty="0"/>
          </a:p>
          <a:p>
            <a:pPr marL="0" indent="0">
              <a:lnSpc>
                <a:spcPct val="150000"/>
              </a:lnSpc>
              <a:buNone/>
            </a:pPr>
            <a:endParaRPr lang="en-US" sz="1800" b="1" dirty="0">
              <a:solidFill>
                <a:schemeClr val="tx2"/>
              </a:solidFill>
              <a:latin typeface="Arial" pitchFamily="34" charset="0"/>
              <a:cs typeface="Arial" pitchFamily="34" charset="0"/>
            </a:endParaRPr>
          </a:p>
          <a:p>
            <a:pPr marL="0" indent="0">
              <a:lnSpc>
                <a:spcPct val="150000"/>
              </a:lnSpc>
              <a:buNone/>
            </a:pPr>
            <a:r>
              <a:rPr lang="en-US" sz="1800" b="1" dirty="0">
                <a:solidFill>
                  <a:schemeClr val="tx2"/>
                </a:solidFill>
                <a:latin typeface="Arial" pitchFamily="34" charset="0"/>
                <a:cs typeface="Arial" pitchFamily="34" charset="0"/>
              </a:rPr>
              <a:t>     </a:t>
            </a:r>
          </a:p>
        </p:txBody>
      </p:sp>
      <p:pic>
        <p:nvPicPr>
          <p:cNvPr id="2" name="Picture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800" y="4493193"/>
            <a:ext cx="1827223" cy="1013460"/>
          </a:xfrm>
          <a:prstGeom prst="rect">
            <a:avLst/>
          </a:prstGeom>
        </p:spPr>
      </p:pic>
    </p:spTree>
    <p:extLst>
      <p:ext uri="{BB962C8B-B14F-4D97-AF65-F5344CB8AC3E}">
        <p14:creationId xmlns:p14="http://schemas.microsoft.com/office/powerpoint/2010/main" val="3792949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57200" y="3581400"/>
            <a:ext cx="8686800" cy="3276600"/>
          </a:xfrm>
          <a:prstGeom prst="rect">
            <a:avLst/>
          </a:prstGeom>
        </p:spPr>
      </p:pic>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en-US" sz="4000" b="1" dirty="0" smtClean="0">
                <a:effectLst>
                  <a:outerShdw blurRad="38100" dist="38100" dir="2700000" algn="tl">
                    <a:srgbClr val="000000">
                      <a:alpha val="43137"/>
                    </a:srgbClr>
                  </a:outerShdw>
                </a:effectLst>
                <a:latin typeface="Arial Black" pitchFamily="34" charset="0"/>
              </a:rPr>
              <a:t>WHAT’S ONTOLOGY?</a:t>
            </a:r>
            <a:endParaRPr lang="en-US" sz="4000" b="1" dirty="0">
              <a:effectLst>
                <a:outerShdw blurRad="38100" dist="38100" dir="2700000" algn="tl">
                  <a:srgbClr val="000000">
                    <a:alpha val="43137"/>
                  </a:srgbClr>
                </a:outerShdw>
              </a:effectLst>
              <a:latin typeface="Arial Black" pitchFamily="34" charset="0"/>
            </a:endParaRPr>
          </a:p>
        </p:txBody>
      </p:sp>
      <p:sp>
        <p:nvSpPr>
          <p:cNvPr id="3" name="Content Placeholder 2"/>
          <p:cNvSpPr>
            <a:spLocks noGrp="1"/>
          </p:cNvSpPr>
          <p:nvPr>
            <p:ph idx="1"/>
          </p:nvPr>
        </p:nvSpPr>
        <p:spPr>
          <a:xfrm>
            <a:off x="215735" y="1524000"/>
            <a:ext cx="8471065" cy="4525963"/>
          </a:xfrm>
        </p:spPr>
        <p:txBody>
          <a:bodyPr>
            <a:normAutofit fontScale="92500" lnSpcReduction="10000"/>
          </a:bodyPr>
          <a:lstStyle/>
          <a:p>
            <a:pPr>
              <a:lnSpc>
                <a:spcPct val="160000"/>
              </a:lnSpc>
              <a:spcBef>
                <a:spcPts val="0"/>
              </a:spcBef>
              <a:buFont typeface="Wingdings" pitchFamily="2" charset="2"/>
              <a:buChar char="Ø"/>
            </a:pPr>
            <a:r>
              <a:rPr lang="en-US" sz="2800" b="1" dirty="0" smtClean="0">
                <a:latin typeface="Arial" pitchFamily="34" charset="0"/>
                <a:cs typeface="Arial" pitchFamily="34" charset="0"/>
              </a:rPr>
              <a:t>Ontology </a:t>
            </a:r>
            <a:r>
              <a:rPr lang="en-US" sz="2800" b="1" dirty="0" smtClean="0">
                <a:latin typeface="Arial" pitchFamily="34" charset="0"/>
                <a:cs typeface="Arial" pitchFamily="34" charset="0"/>
              </a:rPr>
              <a:t>term means : </a:t>
            </a:r>
            <a:r>
              <a:rPr lang="en-US" sz="2800" b="1" dirty="0" smtClean="0">
                <a:solidFill>
                  <a:schemeClr val="accent6"/>
                </a:solidFill>
                <a:latin typeface="Arial" pitchFamily="34" charset="0"/>
                <a:cs typeface="Arial" pitchFamily="34" charset="0"/>
              </a:rPr>
              <a:t>study of existence</a:t>
            </a:r>
            <a:r>
              <a:rPr lang="en-US" sz="2800" b="1" dirty="0" smtClean="0">
                <a:solidFill>
                  <a:schemeClr val="accent6"/>
                </a:solidFill>
                <a:latin typeface="Arial" pitchFamily="34" charset="0"/>
                <a:cs typeface="Arial" pitchFamily="34" charset="0"/>
              </a:rPr>
              <a:t>.</a:t>
            </a:r>
          </a:p>
          <a:p>
            <a:pPr>
              <a:lnSpc>
                <a:spcPct val="160000"/>
              </a:lnSpc>
              <a:spcBef>
                <a:spcPts val="0"/>
              </a:spcBef>
              <a:buFont typeface="Wingdings" pitchFamily="2" charset="2"/>
              <a:buChar char="Ø"/>
            </a:pPr>
            <a:r>
              <a:rPr lang="en-US" sz="2800" b="1" dirty="0">
                <a:latin typeface="Arial" pitchFamily="34" charset="0"/>
                <a:cs typeface="Arial" pitchFamily="34" charset="0"/>
              </a:rPr>
              <a:t>In philosophy Ontology : </a:t>
            </a:r>
            <a:r>
              <a:rPr lang="en-US" sz="2800" b="1" dirty="0">
                <a:solidFill>
                  <a:schemeClr val="accent6"/>
                </a:solidFill>
                <a:latin typeface="Arial" pitchFamily="34" charset="0"/>
                <a:cs typeface="Arial" pitchFamily="34" charset="0"/>
              </a:rPr>
              <a:t>is</a:t>
            </a:r>
            <a:r>
              <a:rPr lang="en-US" sz="2800" b="1" dirty="0">
                <a:latin typeface="Arial" pitchFamily="34" charset="0"/>
                <a:cs typeface="Arial" pitchFamily="34" charset="0"/>
              </a:rPr>
              <a:t> </a:t>
            </a:r>
            <a:r>
              <a:rPr lang="en-US" sz="2800" b="1" dirty="0">
                <a:solidFill>
                  <a:schemeClr val="accent6"/>
                </a:solidFill>
                <a:latin typeface="Arial" pitchFamily="34" charset="0"/>
                <a:cs typeface="Arial" pitchFamily="34" charset="0"/>
              </a:rPr>
              <a:t>branch of Metaphysics.</a:t>
            </a:r>
            <a:endParaRPr lang="en-US" sz="2800" b="1" dirty="0">
              <a:latin typeface="Arial" pitchFamily="34" charset="0"/>
              <a:cs typeface="Arial" pitchFamily="34" charset="0"/>
            </a:endParaRPr>
          </a:p>
          <a:p>
            <a:pPr>
              <a:lnSpc>
                <a:spcPct val="160000"/>
              </a:lnSpc>
              <a:spcBef>
                <a:spcPts val="0"/>
              </a:spcBef>
              <a:buFont typeface="Wingdings" pitchFamily="2" charset="2"/>
              <a:buChar char="Ø"/>
            </a:pPr>
            <a:endParaRPr lang="en-US" sz="2800" b="1" dirty="0" smtClean="0">
              <a:solidFill>
                <a:schemeClr val="accent6"/>
              </a:solidFill>
              <a:latin typeface="Arial" pitchFamily="34" charset="0"/>
              <a:cs typeface="Arial" pitchFamily="34" charset="0"/>
            </a:endParaRPr>
          </a:p>
          <a:p>
            <a:pPr>
              <a:spcBef>
                <a:spcPct val="0"/>
              </a:spcBef>
              <a:buFont typeface="Wingdings" pitchFamily="2" charset="2"/>
              <a:buChar char="Ø"/>
            </a:pPr>
            <a:r>
              <a:rPr lang="de-DE" dirty="0" smtClean="0"/>
              <a:t>Tries </a:t>
            </a:r>
            <a:r>
              <a:rPr lang="de-DE" dirty="0"/>
              <a:t>to answer the questions:</a:t>
            </a:r>
          </a:p>
          <a:p>
            <a:pPr>
              <a:spcBef>
                <a:spcPct val="0"/>
              </a:spcBef>
            </a:pPr>
            <a:endParaRPr lang="de-DE" dirty="0"/>
          </a:p>
          <a:p>
            <a:pPr lvl="2">
              <a:spcBef>
                <a:spcPct val="0"/>
              </a:spcBef>
              <a:buFontTx/>
              <a:buNone/>
            </a:pPr>
            <a:r>
              <a:rPr lang="de-DE" sz="3000" dirty="0">
                <a:solidFill>
                  <a:srgbClr val="FFFF00"/>
                </a:solidFill>
              </a:rPr>
              <a:t>What characterizes being?</a:t>
            </a:r>
          </a:p>
          <a:p>
            <a:pPr lvl="2">
              <a:spcBef>
                <a:spcPct val="0"/>
              </a:spcBef>
              <a:buFontTx/>
              <a:buNone/>
            </a:pPr>
            <a:endParaRPr lang="de-DE" sz="3000" dirty="0">
              <a:solidFill>
                <a:srgbClr val="FFFF00"/>
              </a:solidFill>
            </a:endParaRPr>
          </a:p>
          <a:p>
            <a:pPr lvl="2">
              <a:spcBef>
                <a:spcPct val="0"/>
              </a:spcBef>
              <a:buFontTx/>
              <a:buNone/>
            </a:pPr>
            <a:r>
              <a:rPr lang="de-DE" sz="3000" dirty="0">
                <a:solidFill>
                  <a:srgbClr val="FFFF00"/>
                </a:solidFill>
              </a:rPr>
              <a:t>Eventually, what is being?</a:t>
            </a:r>
            <a:endParaRPr lang="en-US" sz="3000" dirty="0">
              <a:solidFill>
                <a:srgbClr val="FFFF00"/>
              </a:solidFill>
            </a:endParaRPr>
          </a:p>
          <a:p>
            <a:pPr marL="0" indent="0">
              <a:lnSpc>
                <a:spcPct val="200000"/>
              </a:lnSpc>
              <a:buNone/>
            </a:pPr>
            <a:endParaRPr lang="en-US" sz="2400" b="1" dirty="0" smtClean="0">
              <a:solidFill>
                <a:schemeClr val="accent6"/>
              </a:solidFill>
              <a:latin typeface="Arial" pitchFamily="34" charset="0"/>
              <a:cs typeface="Arial" pitchFamily="34" charset="0"/>
            </a:endParaRPr>
          </a:p>
        </p:txBody>
      </p:sp>
    </p:spTree>
    <p:extLst>
      <p:ext uri="{BB962C8B-B14F-4D97-AF65-F5344CB8AC3E}">
        <p14:creationId xmlns:p14="http://schemas.microsoft.com/office/powerpoint/2010/main" val="62760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76200"/>
            <a:ext cx="9144000" cy="6781800"/>
          </a:xfrm>
        </p:spPr>
        <p:txBody>
          <a:bodyPr>
            <a:noAutofit/>
          </a:bodyPr>
          <a:lstStyle/>
          <a:p>
            <a:pPr marL="0" indent="0">
              <a:lnSpc>
                <a:spcPct val="150000"/>
              </a:lnSpc>
              <a:buNone/>
            </a:pPr>
            <a:r>
              <a:rPr lang="en-US" sz="1800" b="1" dirty="0" smtClean="0">
                <a:solidFill>
                  <a:schemeClr val="tx2"/>
                </a:solidFill>
                <a:latin typeface="Arial" pitchFamily="34" charset="0"/>
                <a:cs typeface="Arial" pitchFamily="34" charset="0"/>
              </a:rPr>
              <a:t>&lt;!-- </a:t>
            </a:r>
            <a:r>
              <a:rPr lang="en-US" sz="1800" b="1" dirty="0">
                <a:solidFill>
                  <a:schemeClr val="tx2"/>
                </a:solidFill>
                <a:latin typeface="Arial" pitchFamily="34" charset="0"/>
                <a:cs typeface="Arial" pitchFamily="34" charset="0"/>
              </a:rPr>
              <a:t>///////////////////////////////////////////////////////////////////////////////////////</a:t>
            </a:r>
          </a:p>
          <a:p>
            <a:pPr marL="0" indent="0">
              <a:lnSpc>
                <a:spcPct val="150000"/>
              </a:lnSpc>
              <a:buNone/>
            </a:pPr>
            <a:r>
              <a:rPr lang="en-US" sz="1800" b="1" dirty="0" smtClean="0">
                <a:solidFill>
                  <a:schemeClr val="tx2"/>
                </a:solidFill>
                <a:latin typeface="Arial" pitchFamily="34" charset="0"/>
                <a:cs typeface="Arial" pitchFamily="34" charset="0"/>
              </a:rPr>
              <a:t>// </a:t>
            </a:r>
            <a:r>
              <a:rPr lang="en-US" sz="1800" b="1" dirty="0">
                <a:solidFill>
                  <a:schemeClr val="tx2"/>
                </a:solidFill>
                <a:latin typeface="Arial" pitchFamily="34" charset="0"/>
                <a:cs typeface="Arial" pitchFamily="34" charset="0"/>
              </a:rPr>
              <a:t>Classes</a:t>
            </a:r>
          </a:p>
          <a:p>
            <a:pPr marL="0" indent="0">
              <a:lnSpc>
                <a:spcPct val="150000"/>
              </a:lnSpc>
              <a:buNone/>
            </a:pPr>
            <a:r>
              <a:rPr lang="en-US" sz="1800" b="1" dirty="0">
                <a:solidFill>
                  <a:schemeClr val="tx2"/>
                </a:solidFill>
                <a:latin typeface="Arial" pitchFamily="34" charset="0"/>
                <a:cs typeface="Arial" pitchFamily="34" charset="0"/>
              </a:rPr>
              <a:t>    //</a:t>
            </a:r>
          </a:p>
          <a:p>
            <a:pPr marL="0" indent="0">
              <a:lnSpc>
                <a:spcPct val="150000"/>
              </a:lnSpc>
              <a:buNone/>
            </a:pPr>
            <a:r>
              <a:rPr lang="en-US" sz="1800" b="1" dirty="0">
                <a:solidFill>
                  <a:schemeClr val="tx2"/>
                </a:solidFill>
                <a:latin typeface="Arial" pitchFamily="34" charset="0"/>
                <a:cs typeface="Arial" pitchFamily="34" charset="0"/>
              </a:rPr>
              <a:t>    </a:t>
            </a:r>
            <a:r>
              <a:rPr lang="en-US" sz="1800" b="1" dirty="0" smtClean="0">
                <a:solidFill>
                  <a:schemeClr val="tx2"/>
                </a:solidFill>
                <a:latin typeface="Arial" pitchFamily="34" charset="0"/>
                <a:cs typeface="Arial" pitchFamily="34" charset="0"/>
              </a:rPr>
              <a:t>///////////////////////////////////////////////////////////////////////////////////////      </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a:t>
            </a:r>
            <a:r>
              <a:rPr lang="en-US" sz="1800" b="1" dirty="0">
                <a:solidFill>
                  <a:schemeClr val="bg2">
                    <a:lumMod val="40000"/>
                    <a:lumOff val="60000"/>
                  </a:schemeClr>
                </a:solidFill>
                <a:latin typeface="Arial" pitchFamily="34" charset="0"/>
                <a:cs typeface="Arial" pitchFamily="34" charset="0"/>
              </a:rPr>
              <a:t>&lt;!-- http://www.event_example_onto.com.owl#event --&gt;</a:t>
            </a:r>
          </a:p>
          <a:p>
            <a:pPr marL="0" indent="0">
              <a:lnSpc>
                <a:spcPct val="150000"/>
              </a:lnSpc>
              <a:buNone/>
            </a:pPr>
            <a:r>
              <a:rPr lang="en-US" sz="1800" b="1" dirty="0" smtClean="0">
                <a:solidFill>
                  <a:schemeClr val="tx2"/>
                </a:solidFill>
                <a:latin typeface="Arial" pitchFamily="34" charset="0"/>
                <a:cs typeface="Arial" pitchFamily="34" charset="0"/>
              </a:rPr>
              <a:t>    </a:t>
            </a:r>
            <a:r>
              <a:rPr lang="en-US" sz="1800" b="1" dirty="0">
                <a:solidFill>
                  <a:schemeClr val="tx2"/>
                </a:solidFill>
                <a:latin typeface="Arial" pitchFamily="34" charset="0"/>
                <a:cs typeface="Arial" pitchFamily="34" charset="0"/>
              </a:rPr>
              <a:t>&lt;</a:t>
            </a:r>
            <a:r>
              <a:rPr lang="en-US" sz="1800" b="1" dirty="0" err="1">
                <a:solidFill>
                  <a:schemeClr val="tx2"/>
                </a:solidFill>
                <a:latin typeface="Arial" pitchFamily="34" charset="0"/>
                <a:cs typeface="Arial" pitchFamily="34" charset="0"/>
              </a:rPr>
              <a:t>owl:Class</a:t>
            </a:r>
            <a:r>
              <a:rPr lang="en-US" sz="1800" b="1" dirty="0">
                <a:solidFill>
                  <a:schemeClr val="tx2"/>
                </a:solidFill>
                <a:latin typeface="Arial" pitchFamily="34" charset="0"/>
                <a:cs typeface="Arial" pitchFamily="34" charset="0"/>
              </a:rPr>
              <a:t> </a:t>
            </a:r>
            <a:r>
              <a:rPr lang="en-US" sz="1800" b="1" dirty="0" err="1">
                <a:solidFill>
                  <a:schemeClr val="tx2"/>
                </a:solidFill>
                <a:latin typeface="Arial" pitchFamily="34" charset="0"/>
                <a:cs typeface="Arial" pitchFamily="34" charset="0"/>
              </a:rPr>
              <a:t>rdf:about</a:t>
            </a:r>
            <a:r>
              <a:rPr lang="en-US" sz="1800" b="1" dirty="0">
                <a:solidFill>
                  <a:schemeClr val="tx2"/>
                </a:solidFill>
                <a:latin typeface="Arial" pitchFamily="34" charset="0"/>
                <a:cs typeface="Arial" pitchFamily="34" charset="0"/>
              </a:rPr>
              <a:t>="&amp;</a:t>
            </a:r>
            <a:r>
              <a:rPr lang="en-US" sz="1800" b="1" dirty="0" err="1">
                <a:solidFill>
                  <a:schemeClr val="tx2"/>
                </a:solidFill>
                <a:latin typeface="Arial" pitchFamily="34" charset="0"/>
                <a:cs typeface="Arial" pitchFamily="34" charset="0"/>
              </a:rPr>
              <a:t>www;event</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rdfs:subClassOf</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a:t>
            </a:r>
            <a:r>
              <a:rPr lang="en-US" sz="1800" b="1" dirty="0">
                <a:solidFill>
                  <a:srgbClr val="FFFF00"/>
                </a:solidFill>
                <a:latin typeface="Arial" pitchFamily="34" charset="0"/>
                <a:cs typeface="Arial" pitchFamily="34" charset="0"/>
              </a:rPr>
              <a:t>&lt;</a:t>
            </a:r>
            <a:r>
              <a:rPr lang="en-US" sz="1800" b="1" dirty="0" err="1">
                <a:solidFill>
                  <a:srgbClr val="FFFF00"/>
                </a:solidFill>
                <a:latin typeface="Arial" pitchFamily="34" charset="0"/>
                <a:cs typeface="Arial" pitchFamily="34" charset="0"/>
              </a:rPr>
              <a:t>owl:Restriction</a:t>
            </a:r>
            <a:r>
              <a:rPr lang="en-US" sz="1800" b="1" dirty="0">
                <a:solidFill>
                  <a:srgbClr val="FFFF00"/>
                </a:solidFill>
                <a:latin typeface="Arial" pitchFamily="34" charset="0"/>
                <a:cs typeface="Arial" pitchFamily="34" charset="0"/>
              </a:rPr>
              <a:t>&gt;</a:t>
            </a:r>
          </a:p>
          <a:p>
            <a:pPr marL="0" indent="0">
              <a:lnSpc>
                <a:spcPct val="150000"/>
              </a:lnSpc>
              <a:buNone/>
            </a:pPr>
            <a:r>
              <a:rPr lang="en-US" sz="1800" b="1" dirty="0">
                <a:solidFill>
                  <a:srgbClr val="FFFF00"/>
                </a:solidFill>
                <a:latin typeface="Arial" pitchFamily="34" charset="0"/>
                <a:cs typeface="Arial" pitchFamily="34" charset="0"/>
              </a:rPr>
              <a:t>                &lt;</a:t>
            </a:r>
            <a:r>
              <a:rPr lang="en-US" sz="1800" b="1" dirty="0" err="1">
                <a:solidFill>
                  <a:srgbClr val="FFFF00"/>
                </a:solidFill>
                <a:latin typeface="Arial" pitchFamily="34" charset="0"/>
                <a:cs typeface="Arial" pitchFamily="34" charset="0"/>
              </a:rPr>
              <a:t>owl:onProperty</a:t>
            </a:r>
            <a:r>
              <a:rPr lang="en-US" sz="1800" b="1" dirty="0">
                <a:solidFill>
                  <a:srgbClr val="FFFF00"/>
                </a:solidFill>
                <a:latin typeface="Arial" pitchFamily="34" charset="0"/>
                <a:cs typeface="Arial" pitchFamily="34" charset="0"/>
              </a:rPr>
              <a:t> </a:t>
            </a:r>
            <a:r>
              <a:rPr lang="en-US" sz="1800" b="1" dirty="0" err="1">
                <a:solidFill>
                  <a:srgbClr val="FFFF00"/>
                </a:solidFill>
                <a:latin typeface="Arial" pitchFamily="34" charset="0"/>
                <a:cs typeface="Arial" pitchFamily="34" charset="0"/>
              </a:rPr>
              <a:t>rdf:resource</a:t>
            </a:r>
            <a:r>
              <a:rPr lang="en-US" sz="1800" b="1" dirty="0">
                <a:solidFill>
                  <a:srgbClr val="FFFF00"/>
                </a:solidFill>
                <a:latin typeface="Arial" pitchFamily="34" charset="0"/>
                <a:cs typeface="Arial" pitchFamily="34" charset="0"/>
              </a:rPr>
              <a:t>="&amp;</a:t>
            </a:r>
            <a:r>
              <a:rPr lang="en-US" sz="1800" b="1" dirty="0" err="1">
                <a:solidFill>
                  <a:srgbClr val="FFFF00"/>
                </a:solidFill>
                <a:latin typeface="Arial" pitchFamily="34" charset="0"/>
                <a:cs typeface="Arial" pitchFamily="34" charset="0"/>
              </a:rPr>
              <a:t>www;bring</a:t>
            </a:r>
            <a:r>
              <a:rPr lang="en-US" sz="1800" b="1" dirty="0">
                <a:solidFill>
                  <a:srgbClr val="FFFF00"/>
                </a:solidFill>
                <a:latin typeface="Arial" pitchFamily="34" charset="0"/>
                <a:cs typeface="Arial" pitchFamily="34" charset="0"/>
              </a:rPr>
              <a:t>"/&gt;</a:t>
            </a:r>
          </a:p>
          <a:p>
            <a:pPr marL="0" indent="0">
              <a:lnSpc>
                <a:spcPct val="150000"/>
              </a:lnSpc>
              <a:buNone/>
            </a:pPr>
            <a:r>
              <a:rPr lang="en-US" sz="1800" b="1" dirty="0">
                <a:solidFill>
                  <a:srgbClr val="FFFF00"/>
                </a:solidFill>
                <a:latin typeface="Arial" pitchFamily="34" charset="0"/>
                <a:cs typeface="Arial" pitchFamily="34" charset="0"/>
              </a:rPr>
              <a:t>                &lt;</a:t>
            </a:r>
            <a:r>
              <a:rPr lang="en-US" sz="1800" b="1" dirty="0" err="1">
                <a:solidFill>
                  <a:srgbClr val="92D050"/>
                </a:solidFill>
                <a:latin typeface="Arial" pitchFamily="34" charset="0"/>
                <a:cs typeface="Arial" pitchFamily="34" charset="0"/>
              </a:rPr>
              <a:t>owl:allValuesFrom</a:t>
            </a:r>
            <a:r>
              <a:rPr lang="en-US" sz="1800" b="1" dirty="0">
                <a:solidFill>
                  <a:srgbClr val="FFFF00"/>
                </a:solidFill>
                <a:latin typeface="Arial" pitchFamily="34" charset="0"/>
                <a:cs typeface="Arial" pitchFamily="34" charset="0"/>
              </a:rPr>
              <a:t> </a:t>
            </a:r>
            <a:r>
              <a:rPr lang="en-US" sz="1800" b="1" dirty="0" err="1">
                <a:solidFill>
                  <a:srgbClr val="FFFF00"/>
                </a:solidFill>
                <a:latin typeface="Arial" pitchFamily="34" charset="0"/>
                <a:cs typeface="Arial" pitchFamily="34" charset="0"/>
              </a:rPr>
              <a:t>rdf:resource</a:t>
            </a:r>
            <a:r>
              <a:rPr lang="en-US" sz="1800" b="1" dirty="0">
                <a:solidFill>
                  <a:srgbClr val="FFFF00"/>
                </a:solidFill>
                <a:latin typeface="Arial" pitchFamily="34" charset="0"/>
                <a:cs typeface="Arial" pitchFamily="34" charset="0"/>
              </a:rPr>
              <a:t>="&amp;</a:t>
            </a:r>
            <a:r>
              <a:rPr lang="en-US" sz="1800" b="1" dirty="0" err="1">
                <a:solidFill>
                  <a:srgbClr val="FFFF00"/>
                </a:solidFill>
                <a:latin typeface="Arial" pitchFamily="34" charset="0"/>
                <a:cs typeface="Arial" pitchFamily="34" charset="0"/>
              </a:rPr>
              <a:t>www;product</a:t>
            </a:r>
            <a:r>
              <a:rPr lang="en-US" sz="1800" b="1" dirty="0">
                <a:solidFill>
                  <a:srgbClr val="FFFF00"/>
                </a:solidFill>
                <a:latin typeface="Arial" pitchFamily="34" charset="0"/>
                <a:cs typeface="Arial" pitchFamily="34" charset="0"/>
              </a:rPr>
              <a:t>"/&gt;</a:t>
            </a:r>
          </a:p>
          <a:p>
            <a:pPr marL="0" indent="0">
              <a:lnSpc>
                <a:spcPct val="150000"/>
              </a:lnSpc>
              <a:buNone/>
            </a:pPr>
            <a:r>
              <a:rPr lang="en-US" sz="1800" b="1" dirty="0">
                <a:solidFill>
                  <a:srgbClr val="FFFF00"/>
                </a:solidFill>
                <a:latin typeface="Arial" pitchFamily="34" charset="0"/>
                <a:cs typeface="Arial" pitchFamily="34" charset="0"/>
              </a:rPr>
              <a:t>            &lt;/</a:t>
            </a:r>
            <a:r>
              <a:rPr lang="en-US" sz="1800" b="1" dirty="0" err="1">
                <a:solidFill>
                  <a:srgbClr val="FFFF00"/>
                </a:solidFill>
                <a:latin typeface="Arial" pitchFamily="34" charset="0"/>
                <a:cs typeface="Arial" pitchFamily="34" charset="0"/>
              </a:rPr>
              <a:t>owl:Restriction</a:t>
            </a:r>
            <a:r>
              <a:rPr lang="en-US" sz="1800" b="1" dirty="0">
                <a:solidFill>
                  <a:srgbClr val="FFFF00"/>
                </a:solidFill>
                <a:latin typeface="Arial" pitchFamily="34" charset="0"/>
                <a:cs typeface="Arial" pitchFamily="34" charset="0"/>
              </a:rPr>
              <a:t>&gt;</a:t>
            </a:r>
          </a:p>
        </p:txBody>
      </p:sp>
      <p:pic>
        <p:nvPicPr>
          <p:cNvPr id="2" name="Picture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7400" y="4953000"/>
            <a:ext cx="2198164" cy="1219200"/>
          </a:xfrm>
          <a:prstGeom prst="rect">
            <a:avLst/>
          </a:prstGeom>
        </p:spPr>
      </p:pic>
    </p:spTree>
    <p:extLst>
      <p:ext uri="{BB962C8B-B14F-4D97-AF65-F5344CB8AC3E}">
        <p14:creationId xmlns:p14="http://schemas.microsoft.com/office/powerpoint/2010/main" val="13986249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76200"/>
            <a:ext cx="9144000" cy="6781800"/>
          </a:xfrm>
        </p:spPr>
        <p:txBody>
          <a:bodyPr>
            <a:noAutofit/>
          </a:bodyPr>
          <a:lstStyle/>
          <a:p>
            <a:pPr marL="0" indent="0">
              <a:lnSpc>
                <a:spcPct val="150000"/>
              </a:lnSpc>
              <a:buNone/>
            </a:pPr>
            <a:r>
              <a:rPr lang="en-US" sz="1800" dirty="0"/>
              <a:t> </a:t>
            </a:r>
            <a:endParaRPr lang="en-US" sz="1800" dirty="0" smtClean="0"/>
          </a:p>
          <a:p>
            <a:pPr marL="0" indent="0">
              <a:lnSpc>
                <a:spcPct val="150000"/>
              </a:lnSpc>
              <a:buNone/>
            </a:pPr>
            <a:endParaRPr lang="en-US" sz="1800" b="1" dirty="0">
              <a:solidFill>
                <a:schemeClr val="tx2"/>
              </a:solidFill>
              <a:latin typeface="Arial" pitchFamily="34" charset="0"/>
              <a:cs typeface="Arial" pitchFamily="34" charset="0"/>
            </a:endParaRPr>
          </a:p>
          <a:p>
            <a:pPr marL="0" indent="0">
              <a:lnSpc>
                <a:spcPct val="150000"/>
              </a:lnSpc>
              <a:buNone/>
            </a:pPr>
            <a:r>
              <a:rPr lang="en-US" sz="1800" b="1" dirty="0" smtClean="0">
                <a:solidFill>
                  <a:schemeClr val="tx2"/>
                </a:solidFill>
                <a:latin typeface="Arial" pitchFamily="34" charset="0"/>
                <a:cs typeface="Arial" pitchFamily="34" charset="0"/>
              </a:rPr>
              <a:t>&lt;/</a:t>
            </a:r>
            <a:r>
              <a:rPr lang="en-US" sz="1800" b="1" dirty="0" err="1">
                <a:solidFill>
                  <a:schemeClr val="tx2"/>
                </a:solidFill>
                <a:latin typeface="Arial" pitchFamily="34" charset="0"/>
                <a:cs typeface="Arial" pitchFamily="34" charset="0"/>
              </a:rPr>
              <a:t>rdfs:subClassOf</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rdfs:subClassOf</a:t>
            </a:r>
            <a:r>
              <a:rPr lang="en-US" sz="1800" b="1" dirty="0">
                <a:solidFill>
                  <a:schemeClr val="tx2"/>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a:t>
            </a:r>
            <a:r>
              <a:rPr lang="en-US" sz="1800" b="1" dirty="0">
                <a:solidFill>
                  <a:srgbClr val="FFFF00"/>
                </a:solidFill>
                <a:latin typeface="Arial" pitchFamily="34" charset="0"/>
                <a:cs typeface="Arial" pitchFamily="34" charset="0"/>
              </a:rPr>
              <a:t>&lt;</a:t>
            </a:r>
            <a:r>
              <a:rPr lang="en-US" sz="1800" b="1" dirty="0" err="1">
                <a:solidFill>
                  <a:srgbClr val="FFFF00"/>
                </a:solidFill>
                <a:latin typeface="Arial" pitchFamily="34" charset="0"/>
                <a:cs typeface="Arial" pitchFamily="34" charset="0"/>
              </a:rPr>
              <a:t>owl:Restriction</a:t>
            </a:r>
            <a:r>
              <a:rPr lang="en-US" sz="1800" b="1" dirty="0">
                <a:solidFill>
                  <a:srgbClr val="FFFF00"/>
                </a:solidFill>
                <a:latin typeface="Arial" pitchFamily="34" charset="0"/>
                <a:cs typeface="Arial" pitchFamily="34" charset="0"/>
              </a:rPr>
              <a:t>&gt;</a:t>
            </a:r>
          </a:p>
          <a:p>
            <a:pPr marL="0" indent="0">
              <a:lnSpc>
                <a:spcPct val="150000"/>
              </a:lnSpc>
              <a:buNone/>
            </a:pPr>
            <a:r>
              <a:rPr lang="en-US" sz="1800" b="1" dirty="0">
                <a:solidFill>
                  <a:srgbClr val="FFFF00"/>
                </a:solidFill>
                <a:latin typeface="Arial" pitchFamily="34" charset="0"/>
                <a:cs typeface="Arial" pitchFamily="34" charset="0"/>
              </a:rPr>
              <a:t>                &lt;</a:t>
            </a:r>
            <a:r>
              <a:rPr lang="en-US" sz="1800" b="1" dirty="0" err="1">
                <a:solidFill>
                  <a:srgbClr val="FFFF00"/>
                </a:solidFill>
                <a:latin typeface="Arial" pitchFamily="34" charset="0"/>
                <a:cs typeface="Arial" pitchFamily="34" charset="0"/>
              </a:rPr>
              <a:t>owl:onProperty</a:t>
            </a:r>
            <a:r>
              <a:rPr lang="en-US" sz="1800" b="1" dirty="0">
                <a:solidFill>
                  <a:srgbClr val="FFFF00"/>
                </a:solidFill>
                <a:latin typeface="Arial" pitchFamily="34" charset="0"/>
                <a:cs typeface="Arial" pitchFamily="34" charset="0"/>
              </a:rPr>
              <a:t> </a:t>
            </a:r>
            <a:r>
              <a:rPr lang="en-US" sz="1800" b="1" dirty="0" err="1">
                <a:solidFill>
                  <a:srgbClr val="FFFF00"/>
                </a:solidFill>
                <a:latin typeface="Arial" pitchFamily="34" charset="0"/>
                <a:cs typeface="Arial" pitchFamily="34" charset="0"/>
              </a:rPr>
              <a:t>rdf:resource</a:t>
            </a:r>
            <a:r>
              <a:rPr lang="en-US" sz="1800" b="1" dirty="0">
                <a:solidFill>
                  <a:srgbClr val="FFFF00"/>
                </a:solidFill>
                <a:latin typeface="Arial" pitchFamily="34" charset="0"/>
                <a:cs typeface="Arial" pitchFamily="34" charset="0"/>
              </a:rPr>
              <a:t>="&amp;</a:t>
            </a:r>
            <a:r>
              <a:rPr lang="en-US" sz="1800" b="1" dirty="0" err="1">
                <a:solidFill>
                  <a:srgbClr val="FFFF00"/>
                </a:solidFill>
                <a:latin typeface="Arial" pitchFamily="34" charset="0"/>
                <a:cs typeface="Arial" pitchFamily="34" charset="0"/>
              </a:rPr>
              <a:t>www;occurred_In</a:t>
            </a:r>
            <a:r>
              <a:rPr lang="en-US" sz="1800" b="1" dirty="0">
                <a:solidFill>
                  <a:srgbClr val="FFFF00"/>
                </a:solidFill>
                <a:latin typeface="Arial" pitchFamily="34" charset="0"/>
                <a:cs typeface="Arial" pitchFamily="34" charset="0"/>
              </a:rPr>
              <a:t>"/&gt;</a:t>
            </a:r>
          </a:p>
          <a:p>
            <a:pPr marL="0" indent="0">
              <a:lnSpc>
                <a:spcPct val="150000"/>
              </a:lnSpc>
              <a:buNone/>
            </a:pPr>
            <a:r>
              <a:rPr lang="en-US" sz="1800" b="1" dirty="0">
                <a:solidFill>
                  <a:srgbClr val="FFFF00"/>
                </a:solidFill>
                <a:latin typeface="Arial" pitchFamily="34" charset="0"/>
                <a:cs typeface="Arial" pitchFamily="34" charset="0"/>
              </a:rPr>
              <a:t>                &lt;</a:t>
            </a:r>
            <a:r>
              <a:rPr lang="en-US" sz="1800" b="1" dirty="0" err="1">
                <a:solidFill>
                  <a:srgbClr val="FFFF00"/>
                </a:solidFill>
                <a:latin typeface="Arial" pitchFamily="34" charset="0"/>
                <a:cs typeface="Arial" pitchFamily="34" charset="0"/>
              </a:rPr>
              <a:t>owl:onClass</a:t>
            </a:r>
            <a:r>
              <a:rPr lang="en-US" sz="1800" b="1" dirty="0">
                <a:solidFill>
                  <a:srgbClr val="FFFF00"/>
                </a:solidFill>
                <a:latin typeface="Arial" pitchFamily="34" charset="0"/>
                <a:cs typeface="Arial" pitchFamily="34" charset="0"/>
              </a:rPr>
              <a:t> </a:t>
            </a:r>
            <a:r>
              <a:rPr lang="en-US" sz="1800" b="1" dirty="0" err="1">
                <a:solidFill>
                  <a:srgbClr val="FFFF00"/>
                </a:solidFill>
                <a:latin typeface="Arial" pitchFamily="34" charset="0"/>
                <a:cs typeface="Arial" pitchFamily="34" charset="0"/>
              </a:rPr>
              <a:t>rdf:resource</a:t>
            </a:r>
            <a:r>
              <a:rPr lang="en-US" sz="1800" b="1" dirty="0">
                <a:solidFill>
                  <a:srgbClr val="FFFF00"/>
                </a:solidFill>
                <a:latin typeface="Arial" pitchFamily="34" charset="0"/>
                <a:cs typeface="Arial" pitchFamily="34" charset="0"/>
              </a:rPr>
              <a:t>="&amp;</a:t>
            </a:r>
            <a:r>
              <a:rPr lang="en-US" sz="1800" b="1" dirty="0" err="1">
                <a:solidFill>
                  <a:srgbClr val="FFFF00"/>
                </a:solidFill>
                <a:latin typeface="Arial" pitchFamily="34" charset="0"/>
                <a:cs typeface="Arial" pitchFamily="34" charset="0"/>
              </a:rPr>
              <a:t>www;place</a:t>
            </a:r>
            <a:r>
              <a:rPr lang="en-US" sz="1800" b="1" dirty="0">
                <a:solidFill>
                  <a:srgbClr val="FFFF00"/>
                </a:solidFill>
                <a:latin typeface="Arial" pitchFamily="34" charset="0"/>
                <a:cs typeface="Arial" pitchFamily="34" charset="0"/>
              </a:rPr>
              <a:t>"/&gt;</a:t>
            </a:r>
          </a:p>
          <a:p>
            <a:pPr marL="0" indent="0">
              <a:lnSpc>
                <a:spcPct val="150000"/>
              </a:lnSpc>
              <a:buNone/>
            </a:pPr>
            <a:r>
              <a:rPr lang="en-US" sz="1800" b="1" dirty="0">
                <a:solidFill>
                  <a:srgbClr val="FFFF00"/>
                </a:solidFill>
                <a:latin typeface="Arial" pitchFamily="34" charset="0"/>
                <a:cs typeface="Arial" pitchFamily="34" charset="0"/>
              </a:rPr>
              <a:t>                &lt;</a:t>
            </a:r>
            <a:r>
              <a:rPr lang="en-US" sz="1800" b="1" dirty="0" err="1">
                <a:solidFill>
                  <a:srgbClr val="FFFF00"/>
                </a:solidFill>
                <a:latin typeface="Arial" pitchFamily="34" charset="0"/>
                <a:cs typeface="Arial" pitchFamily="34" charset="0"/>
              </a:rPr>
              <a:t>owl:minQualifiedCardinality</a:t>
            </a:r>
            <a:r>
              <a:rPr lang="en-US" sz="1800" b="1" dirty="0">
                <a:solidFill>
                  <a:srgbClr val="FFFF00"/>
                </a:solidFill>
                <a:latin typeface="Arial" pitchFamily="34" charset="0"/>
                <a:cs typeface="Arial" pitchFamily="34" charset="0"/>
              </a:rPr>
              <a:t> </a:t>
            </a:r>
            <a:r>
              <a:rPr lang="en-US" sz="1800" b="1" dirty="0" err="1">
                <a:solidFill>
                  <a:srgbClr val="FFFF00"/>
                </a:solidFill>
                <a:latin typeface="Arial" pitchFamily="34" charset="0"/>
                <a:cs typeface="Arial" pitchFamily="34" charset="0"/>
              </a:rPr>
              <a:t>rdf:datatype</a:t>
            </a:r>
            <a:r>
              <a:rPr lang="en-US" sz="1800" b="1" dirty="0">
                <a:solidFill>
                  <a:srgbClr val="FFFF00"/>
                </a:solidFill>
                <a:latin typeface="Arial" pitchFamily="34" charset="0"/>
                <a:cs typeface="Arial" pitchFamily="34" charset="0"/>
              </a:rPr>
              <a:t>="&amp;</a:t>
            </a:r>
            <a:r>
              <a:rPr lang="en-US" sz="1800" b="1" dirty="0" err="1">
                <a:solidFill>
                  <a:srgbClr val="FFFF00"/>
                </a:solidFill>
                <a:latin typeface="Arial" pitchFamily="34" charset="0"/>
                <a:cs typeface="Arial" pitchFamily="34" charset="0"/>
              </a:rPr>
              <a:t>xsd;nonNegativeInteger</a:t>
            </a:r>
            <a:r>
              <a:rPr lang="en-US" sz="1800" b="1" dirty="0">
                <a:solidFill>
                  <a:srgbClr val="FFFF00"/>
                </a:solidFill>
                <a:latin typeface="Arial" pitchFamily="34" charset="0"/>
                <a:cs typeface="Arial" pitchFamily="34" charset="0"/>
              </a:rPr>
              <a:t>"&gt;1&lt;/</a:t>
            </a:r>
            <a:r>
              <a:rPr lang="en-US" sz="1800" b="1" dirty="0" err="1">
                <a:solidFill>
                  <a:srgbClr val="FFFF00"/>
                </a:solidFill>
                <a:latin typeface="Arial" pitchFamily="34" charset="0"/>
                <a:cs typeface="Arial" pitchFamily="34" charset="0"/>
              </a:rPr>
              <a:t>owl:minQualifiedCardinality</a:t>
            </a:r>
            <a:r>
              <a:rPr lang="en-US" sz="1800" b="1" dirty="0">
                <a:solidFill>
                  <a:srgbClr val="FFFF00"/>
                </a:solidFill>
                <a:latin typeface="Arial" pitchFamily="34" charset="0"/>
                <a:cs typeface="Arial" pitchFamily="34" charset="0"/>
              </a:rPr>
              <a:t>&gt;</a:t>
            </a:r>
          </a:p>
          <a:p>
            <a:pPr marL="0" indent="0">
              <a:lnSpc>
                <a:spcPct val="150000"/>
              </a:lnSpc>
              <a:buNone/>
            </a:pPr>
            <a:r>
              <a:rPr lang="en-US" sz="1800" b="1" dirty="0">
                <a:solidFill>
                  <a:srgbClr val="FFFF00"/>
                </a:solidFill>
                <a:latin typeface="Arial" pitchFamily="34" charset="0"/>
                <a:cs typeface="Arial" pitchFamily="34" charset="0"/>
              </a:rPr>
              <a:t>            &lt;/</a:t>
            </a:r>
            <a:r>
              <a:rPr lang="en-US" sz="1800" b="1" dirty="0" err="1">
                <a:solidFill>
                  <a:srgbClr val="FFFF00"/>
                </a:solidFill>
                <a:latin typeface="Arial" pitchFamily="34" charset="0"/>
                <a:cs typeface="Arial" pitchFamily="34" charset="0"/>
              </a:rPr>
              <a:t>owl:Restriction</a:t>
            </a:r>
            <a:r>
              <a:rPr lang="en-US" sz="1800" b="1" dirty="0">
                <a:solidFill>
                  <a:srgbClr val="FFFF00"/>
                </a:solidFill>
                <a:latin typeface="Arial" pitchFamily="34" charset="0"/>
                <a:cs typeface="Arial" pitchFamily="34" charset="0"/>
              </a:rPr>
              <a:t>&gt;</a:t>
            </a:r>
          </a:p>
          <a:p>
            <a:pPr marL="0" indent="0">
              <a:lnSpc>
                <a:spcPct val="150000"/>
              </a:lnSpc>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rdfs:subClassOf</a:t>
            </a:r>
            <a:r>
              <a:rPr lang="en-US" sz="1800" b="1" dirty="0">
                <a:solidFill>
                  <a:schemeClr val="tx2"/>
                </a:solidFill>
                <a:latin typeface="Arial" pitchFamily="34" charset="0"/>
                <a:cs typeface="Arial" pitchFamily="34" charset="0"/>
              </a:rPr>
              <a:t>&gt;</a:t>
            </a:r>
          </a:p>
          <a:p>
            <a:pPr marL="0" indent="0">
              <a:buNone/>
            </a:pPr>
            <a:endParaRPr lang="en-US" sz="1800" dirty="0"/>
          </a:p>
          <a:p>
            <a:pPr marL="0" indent="0">
              <a:lnSpc>
                <a:spcPct val="150000"/>
              </a:lnSpc>
              <a:buNone/>
            </a:pPr>
            <a:endParaRPr lang="en-US" sz="1800" b="1" dirty="0">
              <a:solidFill>
                <a:schemeClr val="tx2"/>
              </a:solidFill>
              <a:latin typeface="Arial" pitchFamily="34" charset="0"/>
              <a:cs typeface="Arial" pitchFamily="34" charset="0"/>
            </a:endParaRPr>
          </a:p>
          <a:p>
            <a:pPr marL="0" indent="0">
              <a:lnSpc>
                <a:spcPct val="150000"/>
              </a:lnSpc>
              <a:buNone/>
            </a:pPr>
            <a:r>
              <a:rPr lang="en-US" sz="1800" b="1" dirty="0">
                <a:solidFill>
                  <a:schemeClr val="tx2"/>
                </a:solidFill>
                <a:latin typeface="Arial" pitchFamily="34" charset="0"/>
                <a:cs typeface="Arial" pitchFamily="34" charset="0"/>
              </a:rPr>
              <a:t>     </a:t>
            </a:r>
            <a:endParaRPr lang="en-US" sz="1800" dirty="0"/>
          </a:p>
        </p:txBody>
      </p:sp>
    </p:spTree>
    <p:extLst>
      <p:ext uri="{BB962C8B-B14F-4D97-AF65-F5344CB8AC3E}">
        <p14:creationId xmlns:p14="http://schemas.microsoft.com/office/powerpoint/2010/main" val="25694112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76200"/>
            <a:ext cx="9144000" cy="6781800"/>
          </a:xfrm>
        </p:spPr>
        <p:txBody>
          <a:bodyPr>
            <a:noAutofit/>
          </a:bodyPr>
          <a:lstStyle/>
          <a:p>
            <a:pPr marL="0" indent="0">
              <a:buNone/>
            </a:pPr>
            <a:r>
              <a:rPr lang="en-US" sz="1800" b="1" dirty="0">
                <a:solidFill>
                  <a:schemeClr val="tx2"/>
                </a:solidFill>
                <a:latin typeface="Arial" pitchFamily="34" charset="0"/>
                <a:cs typeface="Arial" pitchFamily="34" charset="0"/>
              </a:rPr>
              <a:t>&lt;!--     ///////////////////////////////////////////////////////////////////////////////////////</a:t>
            </a:r>
          </a:p>
          <a:p>
            <a:pPr marL="0" indent="0">
              <a:buNone/>
            </a:pPr>
            <a:r>
              <a:rPr lang="en-US" sz="1800" b="1" dirty="0" smtClean="0">
                <a:solidFill>
                  <a:schemeClr val="tx2"/>
                </a:solidFill>
                <a:latin typeface="Arial" pitchFamily="34" charset="0"/>
                <a:cs typeface="Arial" pitchFamily="34" charset="0"/>
              </a:rPr>
              <a:t>   // </a:t>
            </a:r>
            <a:r>
              <a:rPr lang="en-US" sz="1800" b="1" dirty="0">
                <a:solidFill>
                  <a:schemeClr val="tx2"/>
                </a:solidFill>
                <a:latin typeface="Arial" pitchFamily="34" charset="0"/>
                <a:cs typeface="Arial" pitchFamily="34" charset="0"/>
              </a:rPr>
              <a:t>Individuals</a:t>
            </a:r>
          </a:p>
          <a:p>
            <a:pPr marL="0" indent="0">
              <a:buNone/>
            </a:pPr>
            <a:r>
              <a:rPr lang="en-US" sz="1800" b="1" dirty="0" smtClean="0">
                <a:solidFill>
                  <a:schemeClr val="tx2"/>
                </a:solidFill>
                <a:latin typeface="Arial" pitchFamily="34" charset="0"/>
                <a:cs typeface="Arial" pitchFamily="34" charset="0"/>
              </a:rPr>
              <a:t>    ///////////////////////////////////////////////////////////////////////////////////////     </a:t>
            </a:r>
            <a:r>
              <a:rPr lang="en-US" sz="1800" b="1" dirty="0">
                <a:solidFill>
                  <a:schemeClr val="tx2"/>
                </a:solidFill>
                <a:latin typeface="Arial" pitchFamily="34" charset="0"/>
                <a:cs typeface="Arial" pitchFamily="34" charset="0"/>
              </a:rPr>
              <a:t>--&gt;</a:t>
            </a:r>
          </a:p>
          <a:p>
            <a:pPr marL="0" indent="0">
              <a:buNone/>
            </a:pPr>
            <a:endParaRPr lang="en-US" sz="1800" b="1" dirty="0">
              <a:solidFill>
                <a:schemeClr val="tx2"/>
              </a:solidFill>
              <a:latin typeface="Arial" pitchFamily="34" charset="0"/>
              <a:cs typeface="Arial" pitchFamily="34" charset="0"/>
            </a:endParaRPr>
          </a:p>
          <a:p>
            <a:pPr marL="0" indent="0">
              <a:buNone/>
            </a:pPr>
            <a:r>
              <a:rPr lang="en-US" sz="1800" b="1" dirty="0">
                <a:solidFill>
                  <a:schemeClr val="bg2">
                    <a:lumMod val="40000"/>
                    <a:lumOff val="60000"/>
                  </a:schemeClr>
                </a:solidFill>
                <a:latin typeface="Arial" pitchFamily="34" charset="0"/>
                <a:cs typeface="Arial" pitchFamily="34" charset="0"/>
              </a:rPr>
              <a:t>    &lt;!-- http://dbpedia.org/resource/Iraq --&gt;</a:t>
            </a:r>
          </a:p>
          <a:p>
            <a:pPr marL="0" indent="0">
              <a:buNone/>
            </a:pPr>
            <a:endParaRPr lang="en-US" sz="1800" b="1" dirty="0">
              <a:solidFill>
                <a:schemeClr val="tx2"/>
              </a:solidFill>
              <a:latin typeface="Arial" pitchFamily="34" charset="0"/>
              <a:cs typeface="Arial" pitchFamily="34" charset="0"/>
            </a:endParaRPr>
          </a:p>
          <a:p>
            <a:pPr marL="0" indent="0">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owl:NamedIndividual</a:t>
            </a:r>
            <a:r>
              <a:rPr lang="en-US" sz="1800" b="1" dirty="0">
                <a:solidFill>
                  <a:schemeClr val="tx2"/>
                </a:solidFill>
                <a:latin typeface="Arial" pitchFamily="34" charset="0"/>
                <a:cs typeface="Arial" pitchFamily="34" charset="0"/>
              </a:rPr>
              <a:t> </a:t>
            </a:r>
            <a:r>
              <a:rPr lang="en-US" sz="1800" b="1" dirty="0" err="1">
                <a:solidFill>
                  <a:schemeClr val="tx2"/>
                </a:solidFill>
                <a:latin typeface="Arial" pitchFamily="34" charset="0"/>
                <a:cs typeface="Arial" pitchFamily="34" charset="0"/>
              </a:rPr>
              <a:t>rdf:about</a:t>
            </a:r>
            <a:r>
              <a:rPr lang="en-US" sz="1800" b="1" dirty="0">
                <a:solidFill>
                  <a:schemeClr val="tx2"/>
                </a:solidFill>
                <a:latin typeface="Arial" pitchFamily="34" charset="0"/>
                <a:cs typeface="Arial" pitchFamily="34" charset="0"/>
              </a:rPr>
              <a:t>="http://dbpedia.org/resource/Iraq"&gt;</a:t>
            </a:r>
          </a:p>
          <a:p>
            <a:pPr marL="0" indent="0">
              <a:buNone/>
            </a:pPr>
            <a:r>
              <a:rPr lang="en-US" sz="1800" b="1" dirty="0">
                <a:solidFill>
                  <a:srgbClr val="92D050"/>
                </a:solidFill>
                <a:latin typeface="Arial" pitchFamily="34" charset="0"/>
                <a:cs typeface="Arial" pitchFamily="34" charset="0"/>
              </a:rPr>
              <a:t>        &lt;</a:t>
            </a:r>
            <a:r>
              <a:rPr lang="en-US" sz="1800" b="1" dirty="0" err="1">
                <a:solidFill>
                  <a:srgbClr val="92D050"/>
                </a:solidFill>
                <a:latin typeface="Arial" pitchFamily="34" charset="0"/>
                <a:cs typeface="Arial" pitchFamily="34" charset="0"/>
              </a:rPr>
              <a:t>owl:sameAs</a:t>
            </a:r>
            <a:r>
              <a:rPr lang="en-US" sz="1800" b="1" dirty="0">
                <a:solidFill>
                  <a:srgbClr val="92D050"/>
                </a:solidFill>
                <a:latin typeface="Arial" pitchFamily="34" charset="0"/>
                <a:cs typeface="Arial" pitchFamily="34" charset="0"/>
              </a:rPr>
              <a:t> </a:t>
            </a:r>
            <a:r>
              <a:rPr lang="en-US" sz="1800" b="1" dirty="0" err="1">
                <a:solidFill>
                  <a:srgbClr val="92D050"/>
                </a:solidFill>
                <a:latin typeface="Arial" pitchFamily="34" charset="0"/>
                <a:cs typeface="Arial" pitchFamily="34" charset="0"/>
              </a:rPr>
              <a:t>rdf:resource</a:t>
            </a:r>
            <a:r>
              <a:rPr lang="en-US" sz="1800" b="1" dirty="0">
                <a:solidFill>
                  <a:srgbClr val="92D050"/>
                </a:solidFill>
                <a:latin typeface="Arial" pitchFamily="34" charset="0"/>
                <a:cs typeface="Arial" pitchFamily="34" charset="0"/>
              </a:rPr>
              <a:t>="&amp;</a:t>
            </a:r>
            <a:r>
              <a:rPr lang="en-US" sz="1800" b="1" dirty="0" err="1">
                <a:solidFill>
                  <a:srgbClr val="92D050"/>
                </a:solidFill>
                <a:latin typeface="Arial" pitchFamily="34" charset="0"/>
                <a:cs typeface="Arial" pitchFamily="34" charset="0"/>
              </a:rPr>
              <a:t>www;The_Republic_of_Iraq</a:t>
            </a:r>
            <a:r>
              <a:rPr lang="en-US" sz="1800" b="1" dirty="0">
                <a:solidFill>
                  <a:srgbClr val="92D050"/>
                </a:solidFill>
                <a:latin typeface="Arial" pitchFamily="34" charset="0"/>
                <a:cs typeface="Arial" pitchFamily="34" charset="0"/>
              </a:rPr>
              <a:t>"/&gt;</a:t>
            </a:r>
          </a:p>
          <a:p>
            <a:pPr marL="0" indent="0">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owl:NamedIndividual</a:t>
            </a:r>
            <a:r>
              <a:rPr lang="en-US" sz="1800" b="1" dirty="0">
                <a:solidFill>
                  <a:schemeClr val="tx2"/>
                </a:solidFill>
                <a:latin typeface="Arial" pitchFamily="34" charset="0"/>
                <a:cs typeface="Arial" pitchFamily="34" charset="0"/>
              </a:rPr>
              <a:t>&gt;</a:t>
            </a:r>
          </a:p>
          <a:p>
            <a:pPr marL="0" indent="0">
              <a:buNone/>
            </a:pPr>
            <a:r>
              <a:rPr lang="en-US" sz="1800" b="1" dirty="0">
                <a:solidFill>
                  <a:schemeClr val="tx2"/>
                </a:solidFill>
                <a:latin typeface="Arial" pitchFamily="34" charset="0"/>
                <a:cs typeface="Arial" pitchFamily="34" charset="0"/>
              </a:rPr>
              <a:t>    </a:t>
            </a:r>
          </a:p>
          <a:p>
            <a:pPr marL="0" indent="0">
              <a:buNone/>
            </a:pPr>
            <a:r>
              <a:rPr lang="en-US" sz="1800" b="1" dirty="0">
                <a:solidFill>
                  <a:schemeClr val="bg2">
                    <a:lumMod val="40000"/>
                    <a:lumOff val="60000"/>
                  </a:schemeClr>
                </a:solidFill>
                <a:latin typeface="Arial" pitchFamily="34" charset="0"/>
                <a:cs typeface="Arial" pitchFamily="34" charset="0"/>
              </a:rPr>
              <a:t>    &lt;!-- http://www.event_example_onto.com.owl#The_Republic_of_Iraq --&gt;</a:t>
            </a:r>
          </a:p>
          <a:p>
            <a:pPr marL="0" indent="0">
              <a:buNone/>
            </a:pPr>
            <a:endParaRPr lang="en-US" sz="1800" b="1" dirty="0">
              <a:solidFill>
                <a:schemeClr val="tx2"/>
              </a:solidFill>
              <a:latin typeface="Arial" pitchFamily="34" charset="0"/>
              <a:cs typeface="Arial" pitchFamily="34" charset="0"/>
            </a:endParaRPr>
          </a:p>
          <a:p>
            <a:pPr marL="0" indent="0">
              <a:buNone/>
            </a:pPr>
            <a:r>
              <a:rPr lang="en-US" sz="1800" b="1" dirty="0">
                <a:solidFill>
                  <a:srgbClr val="FFFF00"/>
                </a:solidFill>
                <a:latin typeface="Arial" pitchFamily="34" charset="0"/>
                <a:cs typeface="Arial" pitchFamily="34" charset="0"/>
              </a:rPr>
              <a:t>    &lt;</a:t>
            </a:r>
            <a:r>
              <a:rPr lang="en-US" sz="1800" b="1" dirty="0" err="1">
                <a:solidFill>
                  <a:srgbClr val="FFFF00"/>
                </a:solidFill>
                <a:latin typeface="Arial" pitchFamily="34" charset="0"/>
                <a:cs typeface="Arial" pitchFamily="34" charset="0"/>
              </a:rPr>
              <a:t>owl:NamedIndividual</a:t>
            </a:r>
            <a:r>
              <a:rPr lang="en-US" sz="1800" b="1" dirty="0">
                <a:solidFill>
                  <a:srgbClr val="FFFF00"/>
                </a:solidFill>
                <a:latin typeface="Arial" pitchFamily="34" charset="0"/>
                <a:cs typeface="Arial" pitchFamily="34" charset="0"/>
              </a:rPr>
              <a:t> </a:t>
            </a:r>
            <a:r>
              <a:rPr lang="en-US" sz="1800" b="1" dirty="0" err="1">
                <a:solidFill>
                  <a:srgbClr val="FFFF00"/>
                </a:solidFill>
                <a:latin typeface="Arial" pitchFamily="34" charset="0"/>
                <a:cs typeface="Arial" pitchFamily="34" charset="0"/>
              </a:rPr>
              <a:t>rdf:about</a:t>
            </a:r>
            <a:r>
              <a:rPr lang="en-US" sz="1800" b="1" dirty="0">
                <a:solidFill>
                  <a:srgbClr val="FFFF00"/>
                </a:solidFill>
                <a:latin typeface="Arial" pitchFamily="34" charset="0"/>
                <a:cs typeface="Arial" pitchFamily="34" charset="0"/>
              </a:rPr>
              <a:t>="&amp;</a:t>
            </a:r>
            <a:r>
              <a:rPr lang="en-US" sz="1800" b="1" dirty="0" err="1">
                <a:solidFill>
                  <a:srgbClr val="FFFF00"/>
                </a:solidFill>
                <a:latin typeface="Arial" pitchFamily="34" charset="0"/>
                <a:cs typeface="Arial" pitchFamily="34" charset="0"/>
              </a:rPr>
              <a:t>www;The_Republic_of_Iraq</a:t>
            </a:r>
            <a:r>
              <a:rPr lang="en-US" sz="1800" b="1" dirty="0">
                <a:solidFill>
                  <a:srgbClr val="FFFF00"/>
                </a:solidFill>
                <a:latin typeface="Arial" pitchFamily="34" charset="0"/>
                <a:cs typeface="Arial" pitchFamily="34" charset="0"/>
              </a:rPr>
              <a:t>"&gt;</a:t>
            </a:r>
          </a:p>
          <a:p>
            <a:pPr marL="0" indent="0">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rdf:type</a:t>
            </a:r>
            <a:r>
              <a:rPr lang="en-US" sz="1800" b="1" dirty="0">
                <a:solidFill>
                  <a:schemeClr val="tx2"/>
                </a:solidFill>
                <a:latin typeface="Arial" pitchFamily="34" charset="0"/>
                <a:cs typeface="Arial" pitchFamily="34" charset="0"/>
              </a:rPr>
              <a:t> </a:t>
            </a:r>
            <a:r>
              <a:rPr lang="en-US" sz="1800" b="1" dirty="0" err="1">
                <a:solidFill>
                  <a:schemeClr val="tx2"/>
                </a:solidFill>
                <a:latin typeface="Arial" pitchFamily="34" charset="0"/>
                <a:cs typeface="Arial" pitchFamily="34" charset="0"/>
              </a:rPr>
              <a:t>rdf:resource</a:t>
            </a:r>
            <a:r>
              <a:rPr lang="en-US" sz="1800" b="1" dirty="0">
                <a:solidFill>
                  <a:schemeClr val="tx2"/>
                </a:solidFill>
                <a:latin typeface="Arial" pitchFamily="34" charset="0"/>
                <a:cs typeface="Arial" pitchFamily="34" charset="0"/>
              </a:rPr>
              <a:t>="&amp;</a:t>
            </a:r>
            <a:r>
              <a:rPr lang="en-US" sz="1800" b="1" dirty="0" err="1">
                <a:solidFill>
                  <a:schemeClr val="tx2"/>
                </a:solidFill>
                <a:latin typeface="Arial" pitchFamily="34" charset="0"/>
                <a:cs typeface="Arial" pitchFamily="34" charset="0"/>
              </a:rPr>
              <a:t>www;place</a:t>
            </a:r>
            <a:r>
              <a:rPr lang="en-US" sz="1800" b="1" dirty="0">
                <a:solidFill>
                  <a:schemeClr val="tx2"/>
                </a:solidFill>
                <a:latin typeface="Arial" pitchFamily="34" charset="0"/>
                <a:cs typeface="Arial" pitchFamily="34" charset="0"/>
              </a:rPr>
              <a:t>"/&gt;</a:t>
            </a:r>
          </a:p>
          <a:p>
            <a:pPr marL="0" indent="0">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www:place_Name</a:t>
            </a:r>
            <a:r>
              <a:rPr lang="en-US" sz="1800" b="1" dirty="0">
                <a:solidFill>
                  <a:schemeClr val="tx2"/>
                </a:solidFill>
                <a:latin typeface="Arial" pitchFamily="34" charset="0"/>
                <a:cs typeface="Arial" pitchFamily="34" charset="0"/>
              </a:rPr>
              <a:t> </a:t>
            </a:r>
            <a:r>
              <a:rPr lang="en-US" sz="1800" b="1" dirty="0" err="1">
                <a:solidFill>
                  <a:schemeClr val="tx2"/>
                </a:solidFill>
                <a:latin typeface="Arial" pitchFamily="34" charset="0"/>
                <a:cs typeface="Arial" pitchFamily="34" charset="0"/>
              </a:rPr>
              <a:t>rdf:datatype</a:t>
            </a:r>
            <a:r>
              <a:rPr lang="en-US" sz="1800" b="1" dirty="0">
                <a:solidFill>
                  <a:schemeClr val="tx2"/>
                </a:solidFill>
                <a:latin typeface="Arial" pitchFamily="34" charset="0"/>
                <a:cs typeface="Arial" pitchFamily="34" charset="0"/>
              </a:rPr>
              <a:t>="&amp;</a:t>
            </a:r>
            <a:r>
              <a:rPr lang="en-US" sz="1800" b="1" dirty="0" err="1">
                <a:solidFill>
                  <a:schemeClr val="tx2"/>
                </a:solidFill>
                <a:latin typeface="Arial" pitchFamily="34" charset="0"/>
                <a:cs typeface="Arial" pitchFamily="34" charset="0"/>
              </a:rPr>
              <a:t>xsd;string</a:t>
            </a:r>
            <a:r>
              <a:rPr lang="en-US" sz="1800" b="1" dirty="0">
                <a:solidFill>
                  <a:schemeClr val="tx2"/>
                </a:solidFill>
                <a:latin typeface="Arial" pitchFamily="34" charset="0"/>
                <a:cs typeface="Arial" pitchFamily="34" charset="0"/>
              </a:rPr>
              <a:t>"&gt;</a:t>
            </a:r>
            <a:r>
              <a:rPr lang="en-US" sz="1800" b="1" dirty="0">
                <a:solidFill>
                  <a:srgbClr val="FFFF00"/>
                </a:solidFill>
                <a:latin typeface="Arial" pitchFamily="34" charset="0"/>
                <a:cs typeface="Arial" pitchFamily="34" charset="0"/>
              </a:rPr>
              <a:t>The Republic of Iraq</a:t>
            </a:r>
            <a:r>
              <a:rPr lang="en-US" sz="1800" b="1" dirty="0">
                <a:solidFill>
                  <a:schemeClr val="tx2"/>
                </a:solidFill>
                <a:latin typeface="Arial" pitchFamily="34" charset="0"/>
                <a:cs typeface="Arial" pitchFamily="34" charset="0"/>
              </a:rPr>
              <a:t>&lt;/</a:t>
            </a:r>
            <a:r>
              <a:rPr lang="en-US" sz="1800" b="1" dirty="0" err="1">
                <a:solidFill>
                  <a:schemeClr val="tx2"/>
                </a:solidFill>
                <a:latin typeface="Arial" pitchFamily="34" charset="0"/>
                <a:cs typeface="Arial" pitchFamily="34" charset="0"/>
              </a:rPr>
              <a:t>www:place_Name</a:t>
            </a:r>
            <a:r>
              <a:rPr lang="en-US" sz="1800" b="1" dirty="0">
                <a:solidFill>
                  <a:schemeClr val="tx2"/>
                </a:solidFill>
                <a:latin typeface="Arial" pitchFamily="34" charset="0"/>
                <a:cs typeface="Arial" pitchFamily="34" charset="0"/>
              </a:rPr>
              <a:t>&gt;</a:t>
            </a:r>
          </a:p>
          <a:p>
            <a:pPr marL="0" indent="0">
              <a:buNone/>
            </a:pPr>
            <a:r>
              <a:rPr lang="en-US" sz="1800" b="1" dirty="0">
                <a:solidFill>
                  <a:schemeClr val="tx2"/>
                </a:solidFill>
                <a:latin typeface="Arial" pitchFamily="34" charset="0"/>
                <a:cs typeface="Arial" pitchFamily="34" charset="0"/>
              </a:rPr>
              <a:t>    &lt;/</a:t>
            </a:r>
            <a:r>
              <a:rPr lang="en-US" sz="1800" b="1" dirty="0" err="1">
                <a:solidFill>
                  <a:schemeClr val="tx2"/>
                </a:solidFill>
                <a:latin typeface="Arial" pitchFamily="34" charset="0"/>
                <a:cs typeface="Arial" pitchFamily="34" charset="0"/>
              </a:rPr>
              <a:t>owl:NamedIndividual</a:t>
            </a:r>
            <a:r>
              <a:rPr lang="en-US" sz="1800" b="1" dirty="0">
                <a:solidFill>
                  <a:schemeClr val="tx2"/>
                </a:solidFill>
                <a:latin typeface="Arial" pitchFamily="34" charset="0"/>
                <a:cs typeface="Arial" pitchFamily="34" charset="0"/>
              </a:rPr>
              <a:t>&gt;</a:t>
            </a:r>
          </a:p>
          <a:p>
            <a:pPr marL="0" indent="0">
              <a:buNone/>
            </a:pPr>
            <a:r>
              <a:rPr lang="en-US" sz="1800" b="1" dirty="0">
                <a:solidFill>
                  <a:schemeClr val="tx2"/>
                </a:solidFill>
                <a:latin typeface="Arial" pitchFamily="34" charset="0"/>
                <a:cs typeface="Arial" pitchFamily="34" charset="0"/>
              </a:rPr>
              <a:t>&lt;/</a:t>
            </a:r>
            <a:r>
              <a:rPr lang="en-US" sz="1800" b="1" dirty="0" err="1">
                <a:solidFill>
                  <a:schemeClr val="tx2"/>
                </a:solidFill>
                <a:latin typeface="Arial" pitchFamily="34" charset="0"/>
                <a:cs typeface="Arial" pitchFamily="34" charset="0"/>
              </a:rPr>
              <a:t>rdf:RDF</a:t>
            </a:r>
            <a:r>
              <a:rPr lang="en-US" sz="1800" b="1" dirty="0">
                <a:solidFill>
                  <a:schemeClr val="tx2"/>
                </a:solidFill>
                <a:latin typeface="Arial" pitchFamily="34" charset="0"/>
                <a:cs typeface="Arial" pitchFamily="34" charset="0"/>
              </a:rPr>
              <a:t>&gt;</a:t>
            </a:r>
          </a:p>
          <a:p>
            <a:pPr marL="0" indent="0">
              <a:buNone/>
            </a:pPr>
            <a:endParaRPr lang="en-US" sz="1800" dirty="0"/>
          </a:p>
          <a:p>
            <a:pPr marL="0" indent="0">
              <a:lnSpc>
                <a:spcPct val="150000"/>
              </a:lnSpc>
              <a:buNone/>
            </a:pPr>
            <a:endParaRPr lang="en-US" sz="1800" b="1" dirty="0">
              <a:solidFill>
                <a:schemeClr val="tx2"/>
              </a:solidFill>
              <a:latin typeface="Arial" pitchFamily="34" charset="0"/>
              <a:cs typeface="Arial" pitchFamily="34" charset="0"/>
            </a:endParaRPr>
          </a:p>
          <a:p>
            <a:pPr marL="0" indent="0">
              <a:lnSpc>
                <a:spcPct val="150000"/>
              </a:lnSpc>
              <a:buNone/>
            </a:pPr>
            <a:r>
              <a:rPr lang="en-US" sz="1800" b="1" dirty="0">
                <a:solidFill>
                  <a:schemeClr val="tx2"/>
                </a:solidFill>
                <a:latin typeface="Arial" pitchFamily="34" charset="0"/>
                <a:cs typeface="Arial" pitchFamily="34" charset="0"/>
              </a:rPr>
              <a:t>     </a:t>
            </a:r>
            <a:endParaRPr lang="en-US" sz="1800" dirty="0"/>
          </a:p>
        </p:txBody>
      </p:sp>
    </p:spTree>
    <p:extLst>
      <p:ext uri="{BB962C8B-B14F-4D97-AF65-F5344CB8AC3E}">
        <p14:creationId xmlns:p14="http://schemas.microsoft.com/office/powerpoint/2010/main" val="3239082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0" y="0"/>
            <a:ext cx="8572500" cy="6858000"/>
          </a:xfrm>
          <a:prstGeom prst="rect">
            <a:avLst/>
          </a:prstGeom>
        </p:spPr>
      </p:pic>
    </p:spTree>
    <p:extLst>
      <p:ext uri="{BB962C8B-B14F-4D97-AF65-F5344CB8AC3E}">
        <p14:creationId xmlns:p14="http://schemas.microsoft.com/office/powerpoint/2010/main" val="3083793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title"/>
          </p:nvPr>
        </p:nvSpPr>
        <p:spPr>
          <a:xfrm>
            <a:off x="685800" y="457200"/>
            <a:ext cx="7772400" cy="803275"/>
          </a:xfrm>
          <a:solidFill>
            <a:srgbClr val="92D050"/>
          </a:solidFill>
        </p:spPr>
        <p:txBody>
          <a:bodyPr>
            <a:normAutofit/>
          </a:bodyPr>
          <a:lstStyle/>
          <a:p>
            <a:r>
              <a:rPr lang="de-DE" sz="3600" b="1" dirty="0"/>
              <a:t>Ontology in Linguistics</a:t>
            </a:r>
            <a:endParaRPr lang="en-US" sz="3600" b="1" dirty="0"/>
          </a:p>
        </p:txBody>
      </p:sp>
      <p:sp>
        <p:nvSpPr>
          <p:cNvPr id="652292" name="Rectangle 4"/>
          <p:cNvSpPr>
            <a:spLocks noChangeArrowheads="1"/>
          </p:cNvSpPr>
          <p:nvPr/>
        </p:nvSpPr>
        <p:spPr bwMode="auto">
          <a:xfrm>
            <a:off x="971550" y="1628775"/>
            <a:ext cx="6357938" cy="4300538"/>
          </a:xfrm>
          <a:prstGeom prst="rect">
            <a:avLst/>
          </a:prstGeom>
          <a:noFill/>
          <a:ln>
            <a:noFill/>
          </a:ln>
          <a:effectLst/>
          <a:extLst>
            <a:ext uri="{909E8E84-426E-40DD-AFC4-6F175D3DCCD1}">
              <a14:hiddenFill xmlns:a14="http://schemas.microsoft.com/office/drawing/2010/main">
                <a:solidFill>
                  <a:srgbClr val="DDFEDA"/>
                </a:solidFill>
              </a14:hiddenFill>
            </a:ext>
            <a:ext uri="{91240B29-F687-4F45-9708-019B960494DF}">
              <a14:hiddenLine xmlns:a14="http://schemas.microsoft.com/office/drawing/2010/main" w="0">
                <a:solidFill>
                  <a:srgbClr val="0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eaLnBrk="0" hangingPunct="0">
              <a:spcBef>
                <a:spcPct val="50000"/>
              </a:spcBef>
              <a:buClrTx/>
              <a:buFontTx/>
              <a:buNone/>
            </a:pPr>
            <a:endParaRPr lang="de-DE" sz="1100" b="1">
              <a:solidFill>
                <a:srgbClr val="009999"/>
              </a:solidFill>
              <a:latin typeface="Arial" pitchFamily="34" charset="0"/>
            </a:endParaRPr>
          </a:p>
        </p:txBody>
      </p:sp>
      <p:sp>
        <p:nvSpPr>
          <p:cNvPr id="652302" name="Rectangle 14"/>
          <p:cNvSpPr>
            <a:spLocks noChangeArrowheads="1"/>
          </p:cNvSpPr>
          <p:nvPr/>
        </p:nvSpPr>
        <p:spPr bwMode="auto">
          <a:xfrm>
            <a:off x="1566863" y="5392738"/>
            <a:ext cx="16208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eaLnBrk="0" hangingPunct="0">
              <a:spcBef>
                <a:spcPct val="0"/>
              </a:spcBef>
              <a:buClrTx/>
              <a:buFontTx/>
              <a:buNone/>
            </a:pPr>
            <a:r>
              <a:rPr lang="de-DE" sz="2800" b="1" i="1">
                <a:latin typeface="Arial" pitchFamily="34" charset="0"/>
              </a:rPr>
              <a:t>“Tank“</a:t>
            </a:r>
          </a:p>
        </p:txBody>
      </p:sp>
      <p:grpSp>
        <p:nvGrpSpPr>
          <p:cNvPr id="652308" name="Group 20"/>
          <p:cNvGrpSpPr>
            <a:grpSpLocks/>
          </p:cNvGrpSpPr>
          <p:nvPr/>
        </p:nvGrpSpPr>
        <p:grpSpPr bwMode="auto">
          <a:xfrm>
            <a:off x="488950" y="1757363"/>
            <a:ext cx="7108825" cy="4610100"/>
            <a:chOff x="308" y="1107"/>
            <a:chExt cx="4478" cy="2904"/>
          </a:xfrm>
        </p:grpSpPr>
        <p:sp>
          <p:nvSpPr>
            <p:cNvPr id="652293" name="Rectangle 5"/>
            <p:cNvSpPr>
              <a:spLocks noChangeArrowheads="1"/>
            </p:cNvSpPr>
            <p:nvPr/>
          </p:nvSpPr>
          <p:spPr bwMode="auto">
            <a:xfrm>
              <a:off x="3714" y="2707"/>
              <a:ext cx="995" cy="45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FontTx/>
                <a:buNone/>
              </a:pPr>
              <a:r>
                <a:rPr lang="de-DE" sz="2800" b="1" dirty="0">
                  <a:solidFill>
                    <a:srgbClr val="0070C0"/>
                  </a:solidFill>
                  <a:latin typeface="Arial" pitchFamily="34" charset="0"/>
                </a:rPr>
                <a:t>Referent</a:t>
              </a:r>
            </a:p>
          </p:txBody>
        </p:sp>
        <p:sp>
          <p:nvSpPr>
            <p:cNvPr id="652294" name="Rectangle 6"/>
            <p:cNvSpPr>
              <a:spLocks noChangeArrowheads="1"/>
            </p:cNvSpPr>
            <p:nvPr/>
          </p:nvSpPr>
          <p:spPr bwMode="auto">
            <a:xfrm>
              <a:off x="984" y="2707"/>
              <a:ext cx="1053" cy="4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FontTx/>
                <a:buNone/>
              </a:pPr>
              <a:r>
                <a:rPr lang="de-DE" sz="2800" b="1">
                  <a:latin typeface="Arial" pitchFamily="34" charset="0"/>
                </a:rPr>
                <a:t>Form</a:t>
              </a:r>
            </a:p>
          </p:txBody>
        </p:sp>
        <p:sp>
          <p:nvSpPr>
            <p:cNvPr id="652295" name="Line 7"/>
            <p:cNvSpPr>
              <a:spLocks noChangeShapeType="1"/>
            </p:cNvSpPr>
            <p:nvPr/>
          </p:nvSpPr>
          <p:spPr bwMode="auto">
            <a:xfrm>
              <a:off x="2174" y="2963"/>
              <a:ext cx="1374" cy="1"/>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652296" name="Line 8"/>
            <p:cNvSpPr>
              <a:spLocks noChangeShapeType="1"/>
            </p:cNvSpPr>
            <p:nvPr/>
          </p:nvSpPr>
          <p:spPr bwMode="auto">
            <a:xfrm flipV="1">
              <a:off x="1556" y="1917"/>
              <a:ext cx="558" cy="67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652297" name="Line 9"/>
            <p:cNvSpPr>
              <a:spLocks noChangeShapeType="1"/>
            </p:cNvSpPr>
            <p:nvPr/>
          </p:nvSpPr>
          <p:spPr bwMode="auto">
            <a:xfrm flipH="1" flipV="1">
              <a:off x="3403" y="1901"/>
              <a:ext cx="579" cy="673"/>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652298" name="Text Box 10"/>
            <p:cNvSpPr txBox="1">
              <a:spLocks noChangeArrowheads="1"/>
            </p:cNvSpPr>
            <p:nvPr/>
          </p:nvSpPr>
          <p:spPr bwMode="auto">
            <a:xfrm>
              <a:off x="2397" y="2971"/>
              <a:ext cx="9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de-DE" sz="2400">
                  <a:latin typeface="Arial" pitchFamily="34" charset="0"/>
                </a:rPr>
                <a:t>Stands for</a:t>
              </a:r>
            </a:p>
          </p:txBody>
        </p:sp>
        <p:sp>
          <p:nvSpPr>
            <p:cNvPr id="652299" name="Text Box 11"/>
            <p:cNvSpPr txBox="1">
              <a:spLocks noChangeArrowheads="1"/>
            </p:cNvSpPr>
            <p:nvPr/>
          </p:nvSpPr>
          <p:spPr bwMode="auto">
            <a:xfrm>
              <a:off x="3805" y="1963"/>
              <a:ext cx="981"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de-DE" sz="2400">
                  <a:latin typeface="Arial" pitchFamily="34" charset="0"/>
                </a:rPr>
                <a:t>Relates to</a:t>
              </a:r>
            </a:p>
          </p:txBody>
        </p:sp>
        <p:sp>
          <p:nvSpPr>
            <p:cNvPr id="652300" name="Text Box 12"/>
            <p:cNvSpPr txBox="1">
              <a:spLocks noChangeArrowheads="1"/>
            </p:cNvSpPr>
            <p:nvPr/>
          </p:nvSpPr>
          <p:spPr bwMode="auto">
            <a:xfrm>
              <a:off x="925" y="2059"/>
              <a:ext cx="874"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de-DE" sz="2400">
                  <a:latin typeface="Arial" pitchFamily="34" charset="0"/>
                </a:rPr>
                <a:t>activates</a:t>
              </a:r>
            </a:p>
          </p:txBody>
        </p:sp>
        <p:sp>
          <p:nvSpPr>
            <p:cNvPr id="652301" name="AutoShape 13"/>
            <p:cNvSpPr>
              <a:spLocks noChangeArrowheads="1"/>
            </p:cNvSpPr>
            <p:nvPr/>
          </p:nvSpPr>
          <p:spPr bwMode="auto">
            <a:xfrm>
              <a:off x="1820" y="1107"/>
              <a:ext cx="1655" cy="772"/>
            </a:xfrm>
            <a:prstGeom prst="cloudCallout">
              <a:avLst>
                <a:gd name="adj1" fmla="val -115560"/>
                <a:gd name="adj2" fmla="val -8162"/>
              </a:avLst>
            </a:prstGeom>
            <a:solidFill>
              <a:schemeClr val="bg2"/>
            </a:solidFill>
            <a:ln>
              <a:noFill/>
            </a:ln>
            <a:effectLst/>
            <a:extLst>
              <a:ext uri="{91240B29-F687-4F45-9708-019B960494DF}">
                <a14:hiddenLine xmlns:a14="http://schemas.microsoft.com/office/drawing/2010/main" w="0">
                  <a:solidFill>
                    <a:srgbClr val="0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eaLnBrk="0" hangingPunct="0">
                <a:spcBef>
                  <a:spcPct val="50000"/>
                </a:spcBef>
                <a:buClrTx/>
                <a:buFontTx/>
                <a:buNone/>
              </a:pPr>
              <a:r>
                <a:rPr lang="de-DE" sz="2800" b="1">
                  <a:latin typeface="Arial" pitchFamily="34" charset="0"/>
                </a:rPr>
                <a:t>Concept</a:t>
              </a:r>
            </a:p>
          </p:txBody>
        </p:sp>
        <p:sp>
          <p:nvSpPr>
            <p:cNvPr id="652303" name="Rectangle 15"/>
            <p:cNvSpPr>
              <a:spLocks noChangeArrowheads="1"/>
            </p:cNvSpPr>
            <p:nvPr/>
          </p:nvSpPr>
          <p:spPr bwMode="auto">
            <a:xfrm>
              <a:off x="308" y="3780"/>
              <a:ext cx="17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buFontTx/>
                <a:buNone/>
              </a:pPr>
              <a:r>
                <a:rPr lang="de-DE" sz="1800" b="1">
                  <a:latin typeface="Arial" pitchFamily="34" charset="0"/>
                </a:rPr>
                <a:t>[Ogden, Richards, 1923]</a:t>
              </a:r>
            </a:p>
          </p:txBody>
        </p:sp>
      </p:grpSp>
      <p:grpSp>
        <p:nvGrpSpPr>
          <p:cNvPr id="652309" name="Group 21"/>
          <p:cNvGrpSpPr>
            <a:grpSpLocks/>
          </p:cNvGrpSpPr>
          <p:nvPr/>
        </p:nvGrpSpPr>
        <p:grpSpPr bwMode="auto">
          <a:xfrm>
            <a:off x="5507038" y="5280025"/>
            <a:ext cx="3263900" cy="1006475"/>
            <a:chOff x="3469" y="3326"/>
            <a:chExt cx="2056" cy="634"/>
          </a:xfrm>
        </p:grpSpPr>
        <p:pic>
          <p:nvPicPr>
            <p:cNvPr id="652304" name="Picture 16" descr="j009822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1" y="3326"/>
              <a:ext cx="1044" cy="523"/>
            </a:xfrm>
            <a:prstGeom prst="rect">
              <a:avLst/>
            </a:prstGeom>
            <a:noFill/>
            <a:extLst>
              <a:ext uri="{909E8E84-426E-40DD-AFC4-6F175D3DCCD1}">
                <a14:hiddenFill xmlns:a14="http://schemas.microsoft.com/office/drawing/2010/main">
                  <a:solidFill>
                    <a:srgbClr val="FFFFFF"/>
                  </a:solidFill>
                </a14:hiddenFill>
              </a:ext>
            </a:extLst>
          </p:spPr>
        </p:pic>
        <p:pic>
          <p:nvPicPr>
            <p:cNvPr id="652305" name="Picture 17" descr="j012738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9" y="3372"/>
              <a:ext cx="514" cy="430"/>
            </a:xfrm>
            <a:prstGeom prst="rect">
              <a:avLst/>
            </a:prstGeom>
            <a:noFill/>
            <a:extLst>
              <a:ext uri="{909E8E84-426E-40DD-AFC4-6F175D3DCCD1}">
                <a14:hiddenFill xmlns:a14="http://schemas.microsoft.com/office/drawing/2010/main">
                  <a:solidFill>
                    <a:srgbClr val="FFFFFF"/>
                  </a:solidFill>
                </a14:hiddenFill>
              </a:ext>
            </a:extLst>
          </p:spPr>
        </p:pic>
        <p:sp>
          <p:nvSpPr>
            <p:cNvPr id="652306" name="Text Box 18"/>
            <p:cNvSpPr txBox="1">
              <a:spLocks noChangeArrowheads="1"/>
            </p:cNvSpPr>
            <p:nvPr/>
          </p:nvSpPr>
          <p:spPr bwMode="auto">
            <a:xfrm>
              <a:off x="4118" y="3326"/>
              <a:ext cx="329"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de-DE" sz="6000">
                  <a:latin typeface="Times New Roman" pitchFamily="18" charset="0"/>
                </a:rPr>
                <a:t>?</a:t>
              </a:r>
            </a:p>
          </p:txBody>
        </p:sp>
      </p:grpSp>
    </p:spTree>
    <p:extLst>
      <p:ext uri="{BB962C8B-B14F-4D97-AF65-F5344CB8AC3E}">
        <p14:creationId xmlns:p14="http://schemas.microsoft.com/office/powerpoint/2010/main" val="763884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523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23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523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30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5" name="Rectangle 3"/>
          <p:cNvSpPr>
            <a:spLocks noGrp="1" noChangeArrowheads="1"/>
          </p:cNvSpPr>
          <p:nvPr>
            <p:ph type="body" idx="1"/>
          </p:nvPr>
        </p:nvSpPr>
        <p:spPr/>
        <p:txBody>
          <a:bodyPr>
            <a:normAutofit fontScale="70000" lnSpcReduction="20000"/>
          </a:bodyPr>
          <a:lstStyle/>
          <a:p>
            <a:r>
              <a:rPr lang="de-DE" sz="2800" dirty="0">
                <a:solidFill>
                  <a:schemeClr val="tx2"/>
                </a:solidFill>
              </a:rPr>
              <a:t>An ontology is an engineering artifact: </a:t>
            </a:r>
            <a:endParaRPr lang="de-DE" sz="2800" dirty="0" smtClean="0">
              <a:solidFill>
                <a:schemeClr val="tx2"/>
              </a:solidFill>
            </a:endParaRPr>
          </a:p>
          <a:p>
            <a:pPr marL="0" indent="0">
              <a:buNone/>
            </a:pPr>
            <a:endParaRPr lang="de-DE" sz="2800" dirty="0">
              <a:solidFill>
                <a:schemeClr val="tx2"/>
              </a:solidFill>
            </a:endParaRPr>
          </a:p>
          <a:p>
            <a:pPr lvl="1"/>
            <a:r>
              <a:rPr lang="de-DE" dirty="0">
                <a:solidFill>
                  <a:schemeClr val="tx2"/>
                </a:solidFill>
              </a:rPr>
              <a:t>It is constituted by a specific vocabulary used to describe a certain reality, plus </a:t>
            </a:r>
          </a:p>
          <a:p>
            <a:pPr lvl="1"/>
            <a:r>
              <a:rPr lang="de-DE" dirty="0">
                <a:solidFill>
                  <a:schemeClr val="tx2"/>
                </a:solidFill>
              </a:rPr>
              <a:t>a set of explicit assumptions regarding the intended meaning of the vocabulary. </a:t>
            </a:r>
          </a:p>
          <a:p>
            <a:endParaRPr lang="de-DE" sz="2800" dirty="0">
              <a:solidFill>
                <a:schemeClr val="tx2"/>
              </a:solidFill>
            </a:endParaRPr>
          </a:p>
          <a:p>
            <a:r>
              <a:rPr lang="de-DE" sz="2800" dirty="0">
                <a:solidFill>
                  <a:schemeClr val="tx2"/>
                </a:solidFill>
              </a:rPr>
              <a:t>Thus, an ontology describes a formal specification of a certain domain</a:t>
            </a:r>
            <a:r>
              <a:rPr lang="de-DE" sz="2800" dirty="0" smtClean="0">
                <a:solidFill>
                  <a:schemeClr val="tx2"/>
                </a:solidFill>
              </a:rPr>
              <a:t>:</a:t>
            </a:r>
          </a:p>
          <a:p>
            <a:pPr marL="0" indent="0">
              <a:buNone/>
            </a:pPr>
            <a:endParaRPr lang="de-DE" sz="2800" dirty="0">
              <a:solidFill>
                <a:schemeClr val="tx2"/>
              </a:solidFill>
            </a:endParaRPr>
          </a:p>
          <a:p>
            <a:pPr lvl="1"/>
            <a:r>
              <a:rPr lang="de-DE" dirty="0"/>
              <a:t>Shared understanding of a domain of interest</a:t>
            </a:r>
          </a:p>
          <a:p>
            <a:pPr lvl="1"/>
            <a:r>
              <a:rPr lang="de-DE" dirty="0"/>
              <a:t>Formal and machine manipulable model of a domain of interest</a:t>
            </a:r>
          </a:p>
          <a:p>
            <a:endParaRPr lang="en-GB" dirty="0"/>
          </a:p>
          <a:p>
            <a:pPr>
              <a:buFontTx/>
              <a:buNone/>
            </a:pPr>
            <a:r>
              <a:rPr lang="en-GB" dirty="0"/>
              <a:t>	</a:t>
            </a:r>
            <a:r>
              <a:rPr lang="en-GB" dirty="0">
                <a:solidFill>
                  <a:schemeClr val="accent2"/>
                </a:solidFill>
              </a:rPr>
              <a:t>“An explicit specification of a conceptualisation” [Gruber93]</a:t>
            </a:r>
            <a:endParaRPr lang="en-US" dirty="0">
              <a:solidFill>
                <a:schemeClr val="accent2"/>
              </a:solidFill>
            </a:endParaRPr>
          </a:p>
        </p:txBody>
      </p:sp>
      <p:sp>
        <p:nvSpPr>
          <p:cNvPr id="653316" name="Rectangle 4"/>
          <p:cNvSpPr>
            <a:spLocks noGrp="1" noChangeArrowheads="1"/>
          </p:cNvSpPr>
          <p:nvPr>
            <p:ph type="title"/>
          </p:nvPr>
        </p:nvSpPr>
        <p:spPr>
          <a:xfrm>
            <a:off x="609600" y="228600"/>
            <a:ext cx="7772400" cy="1163638"/>
          </a:xfrm>
          <a:solidFill>
            <a:srgbClr val="92D050"/>
          </a:solidFill>
          <a:ln/>
        </p:spPr>
        <p:txBody>
          <a:bodyPr>
            <a:normAutofit/>
          </a:bodyPr>
          <a:lstStyle/>
          <a:p>
            <a:r>
              <a:rPr lang="de-DE" sz="3200" b="1" dirty="0"/>
              <a:t>Ontology in Computer Science</a:t>
            </a:r>
            <a:endParaRPr lang="en-US" sz="3200" b="1" dirty="0"/>
          </a:p>
        </p:txBody>
      </p:sp>
    </p:spTree>
    <p:extLst>
      <p:ext uri="{BB962C8B-B14F-4D97-AF65-F5344CB8AC3E}">
        <p14:creationId xmlns:p14="http://schemas.microsoft.com/office/powerpoint/2010/main" val="12000848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331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331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331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3315">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3315">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33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en-US" sz="4000" b="1" dirty="0">
                <a:effectLst>
                  <a:outerShdw blurRad="38100" dist="38100" dir="2700000" algn="tl">
                    <a:srgbClr val="000000">
                      <a:alpha val="43137"/>
                    </a:srgbClr>
                  </a:outerShdw>
                </a:effectLst>
                <a:latin typeface="Arial Black" pitchFamily="34" charset="0"/>
              </a:rPr>
              <a:t>Ontology in Semantic Web</a:t>
            </a:r>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b="1" dirty="0" smtClean="0">
                <a:solidFill>
                  <a:schemeClr val="accent6"/>
                </a:solidFill>
                <a:latin typeface="Arial" pitchFamily="34" charset="0"/>
                <a:cs typeface="Arial" pitchFamily="34" charset="0"/>
              </a:rPr>
              <a:t>In Semantic Web ,W3C</a:t>
            </a:r>
          </a:p>
          <a:p>
            <a:pPr marL="0" indent="0">
              <a:lnSpc>
                <a:spcPct val="150000"/>
              </a:lnSpc>
              <a:buNone/>
            </a:pPr>
            <a:r>
              <a:rPr lang="en-US" sz="2800" b="1" i="1" dirty="0" smtClean="0">
                <a:latin typeface="Arial" pitchFamily="34" charset="0"/>
                <a:cs typeface="Arial" pitchFamily="34" charset="0"/>
              </a:rPr>
              <a:t>       </a:t>
            </a:r>
            <a:r>
              <a:rPr lang="en-US" sz="2800" b="1" dirty="0" smtClean="0">
                <a:latin typeface="Arial" pitchFamily="34" charset="0"/>
                <a:cs typeface="Arial" pitchFamily="34" charset="0"/>
              </a:rPr>
              <a:t>An </a:t>
            </a:r>
            <a:r>
              <a:rPr lang="en-US" sz="2800" b="1" dirty="0">
                <a:latin typeface="Arial" pitchFamily="34" charset="0"/>
                <a:cs typeface="Arial" pitchFamily="34" charset="0"/>
              </a:rPr>
              <a:t>ontology formally defines a common set of terms that are used to describe and </a:t>
            </a:r>
            <a:r>
              <a:rPr lang="en-US" sz="2800" b="1" dirty="0" smtClean="0">
                <a:latin typeface="Arial" pitchFamily="34" charset="0"/>
                <a:cs typeface="Arial" pitchFamily="34" charset="0"/>
              </a:rPr>
              <a:t>represent a domain.</a:t>
            </a:r>
            <a:endParaRPr lang="en-US" sz="2800" b="1" dirty="0" smtClean="0">
              <a:solidFill>
                <a:schemeClr val="accent6"/>
              </a:solidFill>
              <a:latin typeface="Arial" pitchFamily="34" charset="0"/>
              <a:cs typeface="Arial" pitchFamily="34" charset="0"/>
            </a:endParaRPr>
          </a:p>
          <a:p>
            <a:pPr>
              <a:lnSpc>
                <a:spcPct val="150000"/>
              </a:lnSpc>
              <a:buFont typeface="Wingdings" pitchFamily="2" charset="2"/>
              <a:buChar char="Ø"/>
            </a:pPr>
            <a:endParaRPr lang="en-US" sz="2800" b="1" dirty="0">
              <a:solidFill>
                <a:schemeClr val="accent6"/>
              </a:solidFill>
              <a:latin typeface="Arial" pitchFamily="34" charset="0"/>
              <a:cs typeface="Arial" pitchFamily="34" charset="0"/>
            </a:endParaRPr>
          </a:p>
        </p:txBody>
      </p:sp>
    </p:spTree>
    <p:extLst>
      <p:ext uri="{BB962C8B-B14F-4D97-AF65-F5344CB8AC3E}">
        <p14:creationId xmlns:p14="http://schemas.microsoft.com/office/powerpoint/2010/main" val="3041633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title"/>
          </p:nvPr>
        </p:nvSpPr>
        <p:spPr>
          <a:solidFill>
            <a:srgbClr val="92D050"/>
          </a:solidFill>
        </p:spPr>
        <p:txBody>
          <a:bodyPr/>
          <a:lstStyle/>
          <a:p>
            <a:r>
              <a:rPr lang="en-GB" dirty="0"/>
              <a:t>Structure of an Ontology</a:t>
            </a:r>
            <a:endParaRPr lang="en-US" dirty="0"/>
          </a:p>
        </p:txBody>
      </p:sp>
      <p:sp>
        <p:nvSpPr>
          <p:cNvPr id="690179" name="Rectangle 3"/>
          <p:cNvSpPr>
            <a:spLocks noGrp="1" noChangeArrowheads="1"/>
          </p:cNvSpPr>
          <p:nvPr>
            <p:ph type="body" idx="1"/>
          </p:nvPr>
        </p:nvSpPr>
        <p:spPr>
          <a:xfrm>
            <a:off x="685800" y="1752600"/>
            <a:ext cx="7924800" cy="4572000"/>
          </a:xfrm>
        </p:spPr>
        <p:txBody>
          <a:bodyPr>
            <a:normAutofit fontScale="62500" lnSpcReduction="20000"/>
          </a:bodyPr>
          <a:lstStyle/>
          <a:p>
            <a:pPr>
              <a:buFontTx/>
              <a:buNone/>
            </a:pPr>
            <a:r>
              <a:rPr lang="en-GB" sz="4000" dirty="0"/>
              <a:t>Ontologies typically have two distinct components:</a:t>
            </a:r>
          </a:p>
          <a:p>
            <a:pPr>
              <a:buFontTx/>
              <a:buNone/>
            </a:pPr>
            <a:endParaRPr lang="en-GB" dirty="0"/>
          </a:p>
          <a:p>
            <a:r>
              <a:rPr lang="en-GB" sz="3400" b="1" dirty="0">
                <a:solidFill>
                  <a:srgbClr val="FFFF00"/>
                </a:solidFill>
              </a:rPr>
              <a:t>Names for important concepts in the domain</a:t>
            </a:r>
          </a:p>
          <a:p>
            <a:pPr lvl="1"/>
            <a:r>
              <a:rPr lang="en-GB" sz="3400" dirty="0">
                <a:solidFill>
                  <a:srgbClr val="00B0F0"/>
                </a:solidFill>
              </a:rPr>
              <a:t>Elephant</a:t>
            </a:r>
            <a:r>
              <a:rPr lang="en-GB" sz="3400" dirty="0"/>
              <a:t> is a concept whose members are a kind of animal</a:t>
            </a:r>
          </a:p>
          <a:p>
            <a:pPr lvl="1"/>
            <a:r>
              <a:rPr lang="en-GB" sz="3400" dirty="0">
                <a:solidFill>
                  <a:srgbClr val="00B0F0"/>
                </a:solidFill>
              </a:rPr>
              <a:t>Herbivore</a:t>
            </a:r>
            <a:r>
              <a:rPr lang="en-GB" sz="3400" dirty="0"/>
              <a:t> is a concept whose members are exactly those animals who eat only plants or parts of plants </a:t>
            </a:r>
          </a:p>
          <a:p>
            <a:pPr lvl="1"/>
            <a:r>
              <a:rPr lang="en-GB" sz="3400" dirty="0" err="1">
                <a:solidFill>
                  <a:srgbClr val="00B0F0"/>
                </a:solidFill>
              </a:rPr>
              <a:t>Adult_Elephant</a:t>
            </a:r>
            <a:r>
              <a:rPr lang="en-GB" sz="3400" dirty="0"/>
              <a:t> is a concept whose members are exactly those elephants whose age is greater than 20 years</a:t>
            </a:r>
          </a:p>
          <a:p>
            <a:pPr lvl="1"/>
            <a:endParaRPr lang="en-GB" dirty="0"/>
          </a:p>
          <a:p>
            <a:r>
              <a:rPr lang="en-GB" sz="3400" b="1" dirty="0">
                <a:solidFill>
                  <a:srgbClr val="FFFF00"/>
                </a:solidFill>
              </a:rPr>
              <a:t>Background knowledge/constraints on the domain</a:t>
            </a:r>
          </a:p>
          <a:p>
            <a:pPr lvl="1"/>
            <a:r>
              <a:rPr lang="en-GB" sz="3200" dirty="0" err="1">
                <a:solidFill>
                  <a:srgbClr val="00B0F0"/>
                </a:solidFill>
              </a:rPr>
              <a:t>Adult_Elephant</a:t>
            </a:r>
            <a:r>
              <a:rPr lang="en-GB" sz="3200" dirty="0" err="1"/>
              <a:t>s</a:t>
            </a:r>
            <a:r>
              <a:rPr lang="en-GB" sz="3200" dirty="0"/>
              <a:t> weigh at least 2,000 kg</a:t>
            </a:r>
          </a:p>
          <a:p>
            <a:pPr lvl="1"/>
            <a:r>
              <a:rPr lang="en-GB" sz="3200" dirty="0"/>
              <a:t>All </a:t>
            </a:r>
            <a:r>
              <a:rPr lang="en-GB" sz="3200" dirty="0">
                <a:solidFill>
                  <a:srgbClr val="00B0F0"/>
                </a:solidFill>
              </a:rPr>
              <a:t>Elephant</a:t>
            </a:r>
            <a:r>
              <a:rPr lang="en-GB" sz="3200" dirty="0"/>
              <a:t>s are either </a:t>
            </a:r>
            <a:r>
              <a:rPr lang="en-GB" sz="3200" dirty="0" err="1">
                <a:solidFill>
                  <a:srgbClr val="00B0F0"/>
                </a:solidFill>
              </a:rPr>
              <a:t>African_Elephant</a:t>
            </a:r>
            <a:r>
              <a:rPr lang="en-GB" sz="3200" dirty="0" err="1"/>
              <a:t>s</a:t>
            </a:r>
            <a:r>
              <a:rPr lang="en-GB" sz="3200" dirty="0"/>
              <a:t> or </a:t>
            </a:r>
            <a:r>
              <a:rPr lang="en-GB" sz="3200" dirty="0" err="1">
                <a:solidFill>
                  <a:srgbClr val="00B0F0"/>
                </a:solidFill>
              </a:rPr>
              <a:t>Indian_Elephant</a:t>
            </a:r>
            <a:r>
              <a:rPr lang="en-GB" sz="3200" dirty="0" err="1"/>
              <a:t>s</a:t>
            </a:r>
            <a:endParaRPr lang="en-GB" sz="3200" dirty="0"/>
          </a:p>
          <a:p>
            <a:pPr lvl="1"/>
            <a:r>
              <a:rPr lang="en-GB" sz="3200" dirty="0"/>
              <a:t>No individual can be both a </a:t>
            </a:r>
            <a:r>
              <a:rPr lang="en-GB" sz="3200" dirty="0">
                <a:solidFill>
                  <a:srgbClr val="00B0F0"/>
                </a:solidFill>
              </a:rPr>
              <a:t>Herbivore</a:t>
            </a:r>
            <a:r>
              <a:rPr lang="en-GB" sz="3200" dirty="0"/>
              <a:t> and a </a:t>
            </a:r>
            <a:r>
              <a:rPr lang="en-GB" sz="3200" dirty="0">
                <a:solidFill>
                  <a:srgbClr val="00B0F0"/>
                </a:solidFill>
              </a:rPr>
              <a:t>Carnivore</a:t>
            </a:r>
          </a:p>
          <a:p>
            <a:pPr lvl="1"/>
            <a:endParaRPr lang="en-US" sz="3200" dirty="0"/>
          </a:p>
        </p:txBody>
      </p:sp>
    </p:spTree>
    <p:extLst>
      <p:ext uri="{BB962C8B-B14F-4D97-AF65-F5344CB8AC3E}">
        <p14:creationId xmlns:p14="http://schemas.microsoft.com/office/powerpoint/2010/main" val="5438546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01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901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9017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90179">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9017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9017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017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901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017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a:solidFill>
            <a:srgbClr val="92D050"/>
          </a:solidFill>
        </p:spPr>
        <p:txBody>
          <a:bodyPr/>
          <a:lstStyle/>
          <a:p>
            <a:r>
              <a:rPr lang="en-GB" dirty="0"/>
              <a:t>A Semantic Web — First Steps</a:t>
            </a:r>
          </a:p>
        </p:txBody>
      </p:sp>
      <p:sp>
        <p:nvSpPr>
          <p:cNvPr id="632835" name="Rectangle 3"/>
          <p:cNvSpPr>
            <a:spLocks noGrp="1" noChangeArrowheads="1"/>
          </p:cNvSpPr>
          <p:nvPr>
            <p:ph type="body" idx="1"/>
          </p:nvPr>
        </p:nvSpPr>
        <p:spPr>
          <a:xfrm>
            <a:off x="381000" y="2565400"/>
            <a:ext cx="8382000" cy="3759200"/>
          </a:xfrm>
        </p:spPr>
        <p:txBody>
          <a:bodyPr>
            <a:normAutofit fontScale="85000" lnSpcReduction="20000"/>
          </a:bodyPr>
          <a:lstStyle/>
          <a:p>
            <a:r>
              <a:rPr lang="en-GB" dirty="0"/>
              <a:t>Extend existing rendering </a:t>
            </a:r>
            <a:r>
              <a:rPr lang="en-GB" dirty="0" err="1"/>
              <a:t>markup</a:t>
            </a:r>
            <a:r>
              <a:rPr lang="en-GB" dirty="0"/>
              <a:t> with </a:t>
            </a:r>
            <a:r>
              <a:rPr lang="en-GB" dirty="0">
                <a:solidFill>
                  <a:srgbClr val="00B0F0"/>
                </a:solidFill>
              </a:rPr>
              <a:t>semantic</a:t>
            </a:r>
            <a:r>
              <a:rPr lang="en-GB" dirty="0">
                <a:solidFill>
                  <a:srgbClr val="0033CC"/>
                </a:solidFill>
              </a:rPr>
              <a:t> </a:t>
            </a:r>
            <a:r>
              <a:rPr lang="en-GB" dirty="0" err="1">
                <a:solidFill>
                  <a:srgbClr val="00B0F0"/>
                </a:solidFill>
              </a:rPr>
              <a:t>markup</a:t>
            </a:r>
            <a:endParaRPr lang="en-GB" dirty="0">
              <a:solidFill>
                <a:srgbClr val="00B0F0"/>
              </a:solidFill>
            </a:endParaRPr>
          </a:p>
          <a:p>
            <a:pPr lvl="1"/>
            <a:r>
              <a:rPr lang="en-GB" dirty="0"/>
              <a:t>Metadata annotations that describe content/</a:t>
            </a:r>
            <a:r>
              <a:rPr lang="en-GB" dirty="0" err="1"/>
              <a:t>funtion</a:t>
            </a:r>
            <a:r>
              <a:rPr lang="en-GB" dirty="0"/>
              <a:t> of web accessible resources</a:t>
            </a:r>
          </a:p>
          <a:p>
            <a:r>
              <a:rPr lang="en-GB" dirty="0"/>
              <a:t>Use Ontologies to provide </a:t>
            </a:r>
            <a:r>
              <a:rPr lang="en-GB" dirty="0">
                <a:solidFill>
                  <a:srgbClr val="00B0F0"/>
                </a:solidFill>
              </a:rPr>
              <a:t>vocabulary</a:t>
            </a:r>
            <a:r>
              <a:rPr lang="en-GB" dirty="0"/>
              <a:t> for annotations</a:t>
            </a:r>
          </a:p>
          <a:p>
            <a:pPr lvl="1"/>
            <a:r>
              <a:rPr lang="en-GB" dirty="0"/>
              <a:t>“Formal specification” is accessible to machines</a:t>
            </a:r>
          </a:p>
          <a:p>
            <a:endParaRPr lang="en-GB" dirty="0"/>
          </a:p>
          <a:p>
            <a:r>
              <a:rPr lang="en-GB" dirty="0"/>
              <a:t>A prerequisite is a standard web ontology language</a:t>
            </a:r>
          </a:p>
          <a:p>
            <a:pPr lvl="1"/>
            <a:r>
              <a:rPr lang="en-GB" dirty="0"/>
              <a:t>Need to agree common </a:t>
            </a:r>
            <a:r>
              <a:rPr lang="en-GB" dirty="0">
                <a:solidFill>
                  <a:srgbClr val="00B0F0"/>
                </a:solidFill>
              </a:rPr>
              <a:t>syntax</a:t>
            </a:r>
            <a:r>
              <a:rPr lang="en-GB" dirty="0"/>
              <a:t> before we can share semantics</a:t>
            </a:r>
          </a:p>
          <a:p>
            <a:pPr lvl="1"/>
            <a:r>
              <a:rPr lang="en-GB" dirty="0"/>
              <a:t>Syntactic web based on </a:t>
            </a:r>
            <a:r>
              <a:rPr lang="en-GB" dirty="0">
                <a:solidFill>
                  <a:srgbClr val="00B0F0"/>
                </a:solidFill>
              </a:rPr>
              <a:t>standards</a:t>
            </a:r>
            <a:r>
              <a:rPr lang="en-GB" dirty="0"/>
              <a:t> such as </a:t>
            </a:r>
            <a:r>
              <a:rPr lang="en-GB" dirty="0">
                <a:solidFill>
                  <a:srgbClr val="00B0F0"/>
                </a:solidFill>
              </a:rPr>
              <a:t>HTTP</a:t>
            </a:r>
            <a:r>
              <a:rPr lang="en-GB" dirty="0"/>
              <a:t> and </a:t>
            </a:r>
            <a:r>
              <a:rPr lang="en-GB" dirty="0">
                <a:solidFill>
                  <a:srgbClr val="00B0F0"/>
                </a:solidFill>
              </a:rPr>
              <a:t>HTML</a:t>
            </a:r>
            <a:endParaRPr lang="en-US" dirty="0">
              <a:solidFill>
                <a:srgbClr val="00B0F0"/>
              </a:solidFill>
            </a:endParaRPr>
          </a:p>
        </p:txBody>
      </p:sp>
      <p:sp>
        <p:nvSpPr>
          <p:cNvPr id="632837" name="Text Box 5"/>
          <p:cNvSpPr txBox="1">
            <a:spLocks noChangeArrowheads="1"/>
          </p:cNvSpPr>
          <p:nvPr/>
        </p:nvSpPr>
        <p:spPr bwMode="auto">
          <a:xfrm>
            <a:off x="457200" y="1773238"/>
            <a:ext cx="8078787" cy="461665"/>
          </a:xfrm>
          <a:prstGeom prst="rect">
            <a:avLst/>
          </a:prstGeom>
          <a:noFill/>
          <a:ln>
            <a:noFill/>
          </a:ln>
          <a:effectLst/>
          <a:extLst>
            <a:ext uri="{909E8E84-426E-40DD-AFC4-6F175D3DCCD1}">
              <a14:hiddenFill xmlns:a14="http://schemas.microsoft.com/office/drawing/2010/main">
                <a:solidFill>
                  <a:srgbClr val="FFCC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ClrTx/>
              <a:buFontTx/>
              <a:buNone/>
            </a:pPr>
            <a:r>
              <a:rPr lang="en-GB" sz="2400" b="1" dirty="0">
                <a:solidFill>
                  <a:srgbClr val="FFFF00"/>
                </a:solidFill>
              </a:rPr>
              <a:t>Make web resources more accessible to automated processes</a:t>
            </a:r>
            <a:endParaRPr lang="en-US" sz="2400" b="1" dirty="0">
              <a:solidFill>
                <a:srgbClr val="FFFF00"/>
              </a:solidFill>
            </a:endParaRPr>
          </a:p>
        </p:txBody>
      </p:sp>
    </p:spTree>
    <p:extLst>
      <p:ext uri="{BB962C8B-B14F-4D97-AF65-F5344CB8AC3E}">
        <p14:creationId xmlns:p14="http://schemas.microsoft.com/office/powerpoint/2010/main" val="26227272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28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283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32835">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32835">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328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3283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63283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328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35" grpId="0" build="p" autoUpdateAnimBg="0"/>
      <p:bldP spid="63283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a:solidFill>
            <a:srgbClr val="92D050"/>
          </a:solidFill>
        </p:spPr>
        <p:txBody>
          <a:bodyPr/>
          <a:lstStyle/>
          <a:p>
            <a:r>
              <a:rPr lang="en-GB" dirty="0"/>
              <a:t>Ontology Design and Deployment</a:t>
            </a:r>
            <a:endParaRPr lang="en-US" dirty="0"/>
          </a:p>
        </p:txBody>
      </p:sp>
      <p:sp>
        <p:nvSpPr>
          <p:cNvPr id="663555" name="Rectangle 3"/>
          <p:cNvSpPr>
            <a:spLocks noGrp="1" noChangeArrowheads="1"/>
          </p:cNvSpPr>
          <p:nvPr>
            <p:ph type="body" idx="1"/>
          </p:nvPr>
        </p:nvSpPr>
        <p:spPr/>
        <p:txBody>
          <a:bodyPr>
            <a:normAutofit fontScale="77500" lnSpcReduction="20000"/>
          </a:bodyPr>
          <a:lstStyle/>
          <a:p>
            <a:r>
              <a:rPr lang="en-GB" dirty="0"/>
              <a:t>Given key role of ontologies in the Semantic Web, it will be essential to provide </a:t>
            </a:r>
            <a:r>
              <a:rPr lang="en-GB" dirty="0">
                <a:solidFill>
                  <a:srgbClr val="FFFF00"/>
                </a:solidFill>
              </a:rPr>
              <a:t>tools</a:t>
            </a:r>
            <a:r>
              <a:rPr lang="en-GB" dirty="0"/>
              <a:t> and </a:t>
            </a:r>
            <a:r>
              <a:rPr lang="en-GB" dirty="0">
                <a:solidFill>
                  <a:srgbClr val="FFFF00"/>
                </a:solidFill>
              </a:rPr>
              <a:t>services</a:t>
            </a:r>
            <a:r>
              <a:rPr lang="en-GB" dirty="0"/>
              <a:t> to help users:</a:t>
            </a:r>
          </a:p>
          <a:p>
            <a:pPr lvl="1"/>
            <a:r>
              <a:rPr lang="en-GB" dirty="0"/>
              <a:t>Design and maintain high quality ontologies, e.g.:</a:t>
            </a:r>
          </a:p>
          <a:p>
            <a:pPr lvl="2"/>
            <a:r>
              <a:rPr lang="en-GB" dirty="0">
                <a:solidFill>
                  <a:srgbClr val="FFFF00"/>
                </a:solidFill>
              </a:rPr>
              <a:t>Meaningful</a:t>
            </a:r>
            <a:r>
              <a:rPr lang="en-GB" dirty="0"/>
              <a:t> </a:t>
            </a:r>
            <a:r>
              <a:rPr lang="en-GB" dirty="0">
                <a:cs typeface="Arial" pitchFamily="34" charset="0"/>
              </a:rPr>
              <a:t>—</a:t>
            </a:r>
            <a:r>
              <a:rPr lang="en-GB" dirty="0"/>
              <a:t> all named classes can have instances</a:t>
            </a:r>
          </a:p>
          <a:p>
            <a:pPr lvl="2"/>
            <a:r>
              <a:rPr lang="en-GB" dirty="0">
                <a:solidFill>
                  <a:srgbClr val="FFFF00"/>
                </a:solidFill>
              </a:rPr>
              <a:t>Correct</a:t>
            </a:r>
            <a:r>
              <a:rPr lang="en-GB" dirty="0"/>
              <a:t> </a:t>
            </a:r>
            <a:r>
              <a:rPr lang="en-GB" dirty="0">
                <a:cs typeface="Arial" pitchFamily="34" charset="0"/>
              </a:rPr>
              <a:t>—</a:t>
            </a:r>
            <a:r>
              <a:rPr lang="en-GB" dirty="0"/>
              <a:t> captured intuitions of domain experts</a:t>
            </a:r>
          </a:p>
          <a:p>
            <a:pPr lvl="2"/>
            <a:r>
              <a:rPr lang="en-GB" dirty="0">
                <a:solidFill>
                  <a:srgbClr val="FFFF00"/>
                </a:solidFill>
              </a:rPr>
              <a:t>Minimally redundant</a:t>
            </a:r>
            <a:r>
              <a:rPr lang="en-GB" dirty="0"/>
              <a:t> </a:t>
            </a:r>
            <a:r>
              <a:rPr lang="en-GB" dirty="0">
                <a:cs typeface="Arial" pitchFamily="34" charset="0"/>
              </a:rPr>
              <a:t>—</a:t>
            </a:r>
            <a:r>
              <a:rPr lang="en-GB" dirty="0"/>
              <a:t> no unintended synonyms</a:t>
            </a:r>
          </a:p>
          <a:p>
            <a:pPr lvl="2"/>
            <a:r>
              <a:rPr lang="en-GB" dirty="0">
                <a:solidFill>
                  <a:srgbClr val="FFFF00"/>
                </a:solidFill>
              </a:rPr>
              <a:t>Richly </a:t>
            </a:r>
            <a:r>
              <a:rPr lang="en-GB" dirty="0" err="1">
                <a:solidFill>
                  <a:srgbClr val="FFFF00"/>
                </a:solidFill>
              </a:rPr>
              <a:t>axiomatised</a:t>
            </a:r>
            <a:r>
              <a:rPr lang="en-GB" dirty="0"/>
              <a:t> </a:t>
            </a:r>
            <a:r>
              <a:rPr lang="en-GB" dirty="0">
                <a:cs typeface="Arial" pitchFamily="34" charset="0"/>
              </a:rPr>
              <a:t>—</a:t>
            </a:r>
            <a:r>
              <a:rPr lang="en-GB" dirty="0"/>
              <a:t> (sufficiently) detailed descriptions</a:t>
            </a:r>
          </a:p>
          <a:p>
            <a:pPr lvl="1"/>
            <a:r>
              <a:rPr lang="en-GB" dirty="0"/>
              <a:t>Store (large numbers) of </a:t>
            </a:r>
            <a:r>
              <a:rPr lang="en-GB" dirty="0">
                <a:solidFill>
                  <a:srgbClr val="FFFF00"/>
                </a:solidFill>
              </a:rPr>
              <a:t>instances</a:t>
            </a:r>
            <a:r>
              <a:rPr lang="en-GB" dirty="0"/>
              <a:t> of ontology classes, e.g.:</a:t>
            </a:r>
          </a:p>
          <a:p>
            <a:pPr lvl="2"/>
            <a:r>
              <a:rPr lang="en-GB" dirty="0"/>
              <a:t>Annotations from web pages</a:t>
            </a:r>
          </a:p>
          <a:p>
            <a:pPr lvl="1"/>
            <a:r>
              <a:rPr lang="en-GB" dirty="0"/>
              <a:t>Answer </a:t>
            </a:r>
            <a:r>
              <a:rPr lang="en-GB" dirty="0">
                <a:solidFill>
                  <a:srgbClr val="FFFF00"/>
                </a:solidFill>
              </a:rPr>
              <a:t>queries</a:t>
            </a:r>
            <a:r>
              <a:rPr lang="en-GB" dirty="0"/>
              <a:t> over ontology classes and instances, e.g.:</a:t>
            </a:r>
          </a:p>
          <a:p>
            <a:pPr lvl="2"/>
            <a:r>
              <a:rPr lang="en-GB" dirty="0"/>
              <a:t>Find more general/specific classes</a:t>
            </a:r>
          </a:p>
          <a:p>
            <a:pPr lvl="2"/>
            <a:r>
              <a:rPr lang="en-GB" dirty="0"/>
              <a:t>Retrieve annotations/pages matching a given description</a:t>
            </a:r>
          </a:p>
          <a:p>
            <a:pPr lvl="1"/>
            <a:r>
              <a:rPr lang="en-GB" dirty="0">
                <a:solidFill>
                  <a:srgbClr val="FFFF00"/>
                </a:solidFill>
              </a:rPr>
              <a:t>Integrate</a:t>
            </a:r>
            <a:r>
              <a:rPr lang="en-GB" dirty="0"/>
              <a:t> and align multiple ontologies</a:t>
            </a:r>
            <a:endParaRPr lang="en-US" dirty="0"/>
          </a:p>
        </p:txBody>
      </p:sp>
    </p:spTree>
    <p:extLst>
      <p:ext uri="{BB962C8B-B14F-4D97-AF65-F5344CB8AC3E}">
        <p14:creationId xmlns:p14="http://schemas.microsoft.com/office/powerpoint/2010/main" val="26853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635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635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635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6355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6355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6355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663555">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66355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66355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663555">
                                            <p:txEl>
                                              <p:pRg st="10" end="1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6635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555"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10765</TotalTime>
  <Words>1654</Words>
  <Application>Microsoft Office PowerPoint</Application>
  <PresentationFormat>On-screen Show (4:3)</PresentationFormat>
  <Paragraphs>302</Paragraphs>
  <Slides>33</Slides>
  <Notes>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ONTOLOGY</vt:lpstr>
      <vt:lpstr>OUTLINE</vt:lpstr>
      <vt:lpstr>WHAT’S ONTOLOGY?</vt:lpstr>
      <vt:lpstr>Ontology in Linguistics</vt:lpstr>
      <vt:lpstr>Ontology in Computer Science</vt:lpstr>
      <vt:lpstr>Ontology in Semantic Web</vt:lpstr>
      <vt:lpstr>Structure of an Ontology</vt:lpstr>
      <vt:lpstr>A Semantic Web — First Steps</vt:lpstr>
      <vt:lpstr>Ontology Design and Deployment</vt:lpstr>
      <vt:lpstr>Example Ontology</vt:lpstr>
      <vt:lpstr>Motivation</vt:lpstr>
      <vt:lpstr>What is an ontology?</vt:lpstr>
      <vt:lpstr>What is an ontology?</vt:lpstr>
      <vt:lpstr>What is an ontology?</vt:lpstr>
      <vt:lpstr>Features of an ontology</vt:lpstr>
      <vt:lpstr>RDF Model</vt:lpstr>
      <vt:lpstr>RDFs</vt:lpstr>
      <vt:lpstr>OWL</vt:lpstr>
      <vt:lpstr>OWL</vt:lpstr>
      <vt:lpstr>           OWL</vt:lpstr>
      <vt:lpstr>Web Ontology Language</vt:lpstr>
      <vt:lpstr>    OWL Sub_Languages </vt:lpstr>
      <vt:lpstr>OWL Property Types</vt:lpstr>
      <vt:lpstr>OWL Property Types</vt:lpstr>
      <vt:lpstr>OWL Property Types</vt:lpstr>
      <vt:lpstr>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dc:title>
  <dc:creator>MiaadRaisan</dc:creator>
  <cp:lastModifiedBy>DR.Ahmed Saker 2o1O</cp:lastModifiedBy>
  <cp:revision>77</cp:revision>
  <dcterms:created xsi:type="dcterms:W3CDTF">2006-08-16T00:00:00Z</dcterms:created>
  <dcterms:modified xsi:type="dcterms:W3CDTF">2018-09-29T07:05:09Z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1033849</vt:lpwstr>
  </property>
  <property fmtid="{D5CDD505-2E9C-101B-9397-08002B2CF9AE}" name="NXPowerLiteSettings" pid="3">
    <vt:lpwstr>C700052003A000</vt:lpwstr>
  </property>
  <property fmtid="{D5CDD505-2E9C-101B-9397-08002B2CF9AE}" name="NXPowerLiteVersion" pid="4">
    <vt:lpwstr>D8.0.4</vt:lpwstr>
  </property>
</Properties>
</file>